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1" r:id="rId2"/>
    <p:sldId id="262" r:id="rId3"/>
    <p:sldId id="256" r:id="rId4"/>
    <p:sldId id="265" r:id="rId5"/>
    <p:sldId id="258" r:id="rId6"/>
    <p:sldId id="260" r:id="rId7"/>
    <p:sldId id="259"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2515F3"/>
    <a:srgbClr val="6699FF"/>
    <a:srgbClr val="FFFFFF"/>
    <a:srgbClr val="908B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58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 Thi Ho" userId="7637a817-d4e1-4155-b8b6-d5eecdb6ab04" providerId="ADAL" clId="{9AD566F9-4F91-4C3A-B966-F5C4C7C5F8A4}"/>
    <pc:docChg chg="modSld">
      <pc:chgData name="Ho Thi Ho" userId="7637a817-d4e1-4155-b8b6-d5eecdb6ab04" providerId="ADAL" clId="{9AD566F9-4F91-4C3A-B966-F5C4C7C5F8A4}" dt="2021-11-06T15:13:06.920" v="8" actId="1076"/>
      <pc:docMkLst>
        <pc:docMk/>
      </pc:docMkLst>
      <pc:sldChg chg="modSp mod">
        <pc:chgData name="Ho Thi Ho" userId="7637a817-d4e1-4155-b8b6-d5eecdb6ab04" providerId="ADAL" clId="{9AD566F9-4F91-4C3A-B966-F5C4C7C5F8A4}" dt="2021-11-06T15:13:06.920" v="8" actId="1076"/>
        <pc:sldMkLst>
          <pc:docMk/>
          <pc:sldMk cId="2675100403" sldId="258"/>
        </pc:sldMkLst>
        <pc:picChg chg="mod">
          <ac:chgData name="Ho Thi Ho" userId="7637a817-d4e1-4155-b8b6-d5eecdb6ab04" providerId="ADAL" clId="{9AD566F9-4F91-4C3A-B966-F5C4C7C5F8A4}" dt="2021-11-06T15:12:46.512" v="1" actId="1076"/>
          <ac:picMkLst>
            <pc:docMk/>
            <pc:sldMk cId="2675100403" sldId="258"/>
            <ac:picMk id="4" creationId="{0B063A53-AFBB-4780-9820-B95C42795ABE}"/>
          </ac:picMkLst>
        </pc:picChg>
        <pc:picChg chg="mod modCrop">
          <ac:chgData name="Ho Thi Ho" userId="7637a817-d4e1-4155-b8b6-d5eecdb6ab04" providerId="ADAL" clId="{9AD566F9-4F91-4C3A-B966-F5C4C7C5F8A4}" dt="2021-11-06T15:13:06.920" v="8" actId="1076"/>
          <ac:picMkLst>
            <pc:docMk/>
            <pc:sldMk cId="2675100403" sldId="258"/>
            <ac:picMk id="6" creationId="{3F245421-B292-4DA9-94A5-89594D321C78}"/>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B8BCF-899C-4F08-B676-BB589DAC7C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FD5E901-C128-43C2-A6F1-C812E18B1F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CB56EB-B766-4FAA-ACBF-CF0DBE2C513D}"/>
              </a:ext>
            </a:extLst>
          </p:cNvPr>
          <p:cNvSpPr>
            <a:spLocks noGrp="1"/>
          </p:cNvSpPr>
          <p:nvPr>
            <p:ph type="dt" sz="half" idx="10"/>
          </p:nvPr>
        </p:nvSpPr>
        <p:spPr/>
        <p:txBody>
          <a:bodyPr/>
          <a:lstStyle/>
          <a:p>
            <a:fld id="{021EC63A-47EA-497A-9FC5-8AFD5D391F37}" type="datetimeFigureOut">
              <a:rPr lang="en-US" smtClean="0"/>
              <a:t>11/7/2021</a:t>
            </a:fld>
            <a:endParaRPr lang="en-US"/>
          </a:p>
        </p:txBody>
      </p:sp>
      <p:sp>
        <p:nvSpPr>
          <p:cNvPr id="5" name="Footer Placeholder 4">
            <a:extLst>
              <a:ext uri="{FF2B5EF4-FFF2-40B4-BE49-F238E27FC236}">
                <a16:creationId xmlns:a16="http://schemas.microsoft.com/office/drawing/2014/main" id="{994314B2-FE3A-44EC-9ECA-4AD783631D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81B788-FD5B-4CE4-9930-C04A9457C278}"/>
              </a:ext>
            </a:extLst>
          </p:cNvPr>
          <p:cNvSpPr>
            <a:spLocks noGrp="1"/>
          </p:cNvSpPr>
          <p:nvPr>
            <p:ph type="sldNum" sz="quarter" idx="12"/>
          </p:nvPr>
        </p:nvSpPr>
        <p:spPr/>
        <p:txBody>
          <a:bodyPr/>
          <a:lstStyle/>
          <a:p>
            <a:fld id="{C63B320F-74A3-4A9A-8B6E-20BBE5E00EBE}" type="slidenum">
              <a:rPr lang="en-US" smtClean="0"/>
              <a:t>‹#›</a:t>
            </a:fld>
            <a:endParaRPr lang="en-US"/>
          </a:p>
        </p:txBody>
      </p:sp>
    </p:spTree>
    <p:extLst>
      <p:ext uri="{BB962C8B-B14F-4D97-AF65-F5344CB8AC3E}">
        <p14:creationId xmlns:p14="http://schemas.microsoft.com/office/powerpoint/2010/main" val="3189952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DC99D-08D1-465A-8A11-AB7EBE89DE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186255-791D-42F5-B423-C13756ECB72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F61454-D067-4D40-8EB1-8AE74D43C951}"/>
              </a:ext>
            </a:extLst>
          </p:cNvPr>
          <p:cNvSpPr>
            <a:spLocks noGrp="1"/>
          </p:cNvSpPr>
          <p:nvPr>
            <p:ph type="dt" sz="half" idx="10"/>
          </p:nvPr>
        </p:nvSpPr>
        <p:spPr/>
        <p:txBody>
          <a:bodyPr/>
          <a:lstStyle/>
          <a:p>
            <a:fld id="{021EC63A-47EA-497A-9FC5-8AFD5D391F37}" type="datetimeFigureOut">
              <a:rPr lang="en-US" smtClean="0"/>
              <a:t>11/7/2021</a:t>
            </a:fld>
            <a:endParaRPr lang="en-US"/>
          </a:p>
        </p:txBody>
      </p:sp>
      <p:sp>
        <p:nvSpPr>
          <p:cNvPr id="5" name="Footer Placeholder 4">
            <a:extLst>
              <a:ext uri="{FF2B5EF4-FFF2-40B4-BE49-F238E27FC236}">
                <a16:creationId xmlns:a16="http://schemas.microsoft.com/office/drawing/2014/main" id="{C77890BF-E2C4-4E85-BBDB-EAC708F434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B814CF-5BCA-401A-876B-9E867AFF54AA}"/>
              </a:ext>
            </a:extLst>
          </p:cNvPr>
          <p:cNvSpPr>
            <a:spLocks noGrp="1"/>
          </p:cNvSpPr>
          <p:nvPr>
            <p:ph type="sldNum" sz="quarter" idx="12"/>
          </p:nvPr>
        </p:nvSpPr>
        <p:spPr/>
        <p:txBody>
          <a:bodyPr/>
          <a:lstStyle/>
          <a:p>
            <a:fld id="{C63B320F-74A3-4A9A-8B6E-20BBE5E00EBE}" type="slidenum">
              <a:rPr lang="en-US" smtClean="0"/>
              <a:t>‹#›</a:t>
            </a:fld>
            <a:endParaRPr lang="en-US"/>
          </a:p>
        </p:txBody>
      </p:sp>
    </p:spTree>
    <p:extLst>
      <p:ext uri="{BB962C8B-B14F-4D97-AF65-F5344CB8AC3E}">
        <p14:creationId xmlns:p14="http://schemas.microsoft.com/office/powerpoint/2010/main" val="6610153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3FB7BC-1245-4B45-9866-633C82BEE00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F16BAC5-0715-492B-B69F-7812450D9D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AB304E-1244-42D3-9B72-F81B01C546B5}"/>
              </a:ext>
            </a:extLst>
          </p:cNvPr>
          <p:cNvSpPr>
            <a:spLocks noGrp="1"/>
          </p:cNvSpPr>
          <p:nvPr>
            <p:ph type="dt" sz="half" idx="10"/>
          </p:nvPr>
        </p:nvSpPr>
        <p:spPr/>
        <p:txBody>
          <a:bodyPr/>
          <a:lstStyle/>
          <a:p>
            <a:fld id="{021EC63A-47EA-497A-9FC5-8AFD5D391F37}" type="datetimeFigureOut">
              <a:rPr lang="en-US" smtClean="0"/>
              <a:t>11/7/2021</a:t>
            </a:fld>
            <a:endParaRPr lang="en-US"/>
          </a:p>
        </p:txBody>
      </p:sp>
      <p:sp>
        <p:nvSpPr>
          <p:cNvPr id="5" name="Footer Placeholder 4">
            <a:extLst>
              <a:ext uri="{FF2B5EF4-FFF2-40B4-BE49-F238E27FC236}">
                <a16:creationId xmlns:a16="http://schemas.microsoft.com/office/drawing/2014/main" id="{6D28FF8C-504A-40C1-8DAC-C92A276137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2A9D11-3956-4F09-805D-F9117D0BEEA1}"/>
              </a:ext>
            </a:extLst>
          </p:cNvPr>
          <p:cNvSpPr>
            <a:spLocks noGrp="1"/>
          </p:cNvSpPr>
          <p:nvPr>
            <p:ph type="sldNum" sz="quarter" idx="12"/>
          </p:nvPr>
        </p:nvSpPr>
        <p:spPr/>
        <p:txBody>
          <a:bodyPr/>
          <a:lstStyle/>
          <a:p>
            <a:fld id="{C63B320F-74A3-4A9A-8B6E-20BBE5E00EBE}" type="slidenum">
              <a:rPr lang="en-US" smtClean="0"/>
              <a:t>‹#›</a:t>
            </a:fld>
            <a:endParaRPr lang="en-US"/>
          </a:p>
        </p:txBody>
      </p:sp>
    </p:spTree>
    <p:extLst>
      <p:ext uri="{BB962C8B-B14F-4D97-AF65-F5344CB8AC3E}">
        <p14:creationId xmlns:p14="http://schemas.microsoft.com/office/powerpoint/2010/main" val="3553465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09095-9814-439B-AB55-93529F964A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1A5E65-62E4-4D7C-8AA8-EA97AC2CFE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751D11-5688-4DFF-80BB-5E2AE6D93008}"/>
              </a:ext>
            </a:extLst>
          </p:cNvPr>
          <p:cNvSpPr>
            <a:spLocks noGrp="1"/>
          </p:cNvSpPr>
          <p:nvPr>
            <p:ph type="dt" sz="half" idx="10"/>
          </p:nvPr>
        </p:nvSpPr>
        <p:spPr/>
        <p:txBody>
          <a:bodyPr/>
          <a:lstStyle/>
          <a:p>
            <a:fld id="{021EC63A-47EA-497A-9FC5-8AFD5D391F37}" type="datetimeFigureOut">
              <a:rPr lang="en-US" smtClean="0"/>
              <a:t>11/7/2021</a:t>
            </a:fld>
            <a:endParaRPr lang="en-US"/>
          </a:p>
        </p:txBody>
      </p:sp>
      <p:sp>
        <p:nvSpPr>
          <p:cNvPr id="5" name="Footer Placeholder 4">
            <a:extLst>
              <a:ext uri="{FF2B5EF4-FFF2-40B4-BE49-F238E27FC236}">
                <a16:creationId xmlns:a16="http://schemas.microsoft.com/office/drawing/2014/main" id="{0D46A6F9-5F56-4C4D-95FE-27C7E3F1A0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C332AF-5D3E-4E85-8B11-A9EE46A4FA15}"/>
              </a:ext>
            </a:extLst>
          </p:cNvPr>
          <p:cNvSpPr>
            <a:spLocks noGrp="1"/>
          </p:cNvSpPr>
          <p:nvPr>
            <p:ph type="sldNum" sz="quarter" idx="12"/>
          </p:nvPr>
        </p:nvSpPr>
        <p:spPr/>
        <p:txBody>
          <a:bodyPr/>
          <a:lstStyle/>
          <a:p>
            <a:fld id="{C63B320F-74A3-4A9A-8B6E-20BBE5E00EBE}" type="slidenum">
              <a:rPr lang="en-US" smtClean="0"/>
              <a:t>‹#›</a:t>
            </a:fld>
            <a:endParaRPr lang="en-US"/>
          </a:p>
        </p:txBody>
      </p:sp>
    </p:spTree>
    <p:extLst>
      <p:ext uri="{BB962C8B-B14F-4D97-AF65-F5344CB8AC3E}">
        <p14:creationId xmlns:p14="http://schemas.microsoft.com/office/powerpoint/2010/main" val="505917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1044E-12B2-4F56-B1B4-DCFA9DB76A9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0A16435-0B97-44C1-A227-465C91BB43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32D6CB-D5FA-4729-9E99-12B1CCF52FE6}"/>
              </a:ext>
            </a:extLst>
          </p:cNvPr>
          <p:cNvSpPr>
            <a:spLocks noGrp="1"/>
          </p:cNvSpPr>
          <p:nvPr>
            <p:ph type="dt" sz="half" idx="10"/>
          </p:nvPr>
        </p:nvSpPr>
        <p:spPr/>
        <p:txBody>
          <a:bodyPr/>
          <a:lstStyle/>
          <a:p>
            <a:fld id="{021EC63A-47EA-497A-9FC5-8AFD5D391F37}" type="datetimeFigureOut">
              <a:rPr lang="en-US" smtClean="0"/>
              <a:t>11/7/2021</a:t>
            </a:fld>
            <a:endParaRPr lang="en-US"/>
          </a:p>
        </p:txBody>
      </p:sp>
      <p:sp>
        <p:nvSpPr>
          <p:cNvPr id="5" name="Footer Placeholder 4">
            <a:extLst>
              <a:ext uri="{FF2B5EF4-FFF2-40B4-BE49-F238E27FC236}">
                <a16:creationId xmlns:a16="http://schemas.microsoft.com/office/drawing/2014/main" id="{C83D1FE0-3BE5-4571-971C-FF6D1E71B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D9645D-BF29-4D05-B5A7-558155AB0CA4}"/>
              </a:ext>
            </a:extLst>
          </p:cNvPr>
          <p:cNvSpPr>
            <a:spLocks noGrp="1"/>
          </p:cNvSpPr>
          <p:nvPr>
            <p:ph type="sldNum" sz="quarter" idx="12"/>
          </p:nvPr>
        </p:nvSpPr>
        <p:spPr/>
        <p:txBody>
          <a:bodyPr/>
          <a:lstStyle/>
          <a:p>
            <a:fld id="{C63B320F-74A3-4A9A-8B6E-20BBE5E00EBE}" type="slidenum">
              <a:rPr lang="en-US" smtClean="0"/>
              <a:t>‹#›</a:t>
            </a:fld>
            <a:endParaRPr lang="en-US"/>
          </a:p>
        </p:txBody>
      </p:sp>
    </p:spTree>
    <p:extLst>
      <p:ext uri="{BB962C8B-B14F-4D97-AF65-F5344CB8AC3E}">
        <p14:creationId xmlns:p14="http://schemas.microsoft.com/office/powerpoint/2010/main" val="3838448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CC2F-B622-4599-8750-0A7CBA1287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68268A-C4DF-419B-A3A1-219CDC3EA1D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C74728E-296B-46E9-BB4E-1DD6C998B30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019EDA-931D-4A31-BDAF-0ECBB5D08094}"/>
              </a:ext>
            </a:extLst>
          </p:cNvPr>
          <p:cNvSpPr>
            <a:spLocks noGrp="1"/>
          </p:cNvSpPr>
          <p:nvPr>
            <p:ph type="dt" sz="half" idx="10"/>
          </p:nvPr>
        </p:nvSpPr>
        <p:spPr/>
        <p:txBody>
          <a:bodyPr/>
          <a:lstStyle/>
          <a:p>
            <a:fld id="{021EC63A-47EA-497A-9FC5-8AFD5D391F37}" type="datetimeFigureOut">
              <a:rPr lang="en-US" smtClean="0"/>
              <a:t>11/7/2021</a:t>
            </a:fld>
            <a:endParaRPr lang="en-US"/>
          </a:p>
        </p:txBody>
      </p:sp>
      <p:sp>
        <p:nvSpPr>
          <p:cNvPr id="6" name="Footer Placeholder 5">
            <a:extLst>
              <a:ext uri="{FF2B5EF4-FFF2-40B4-BE49-F238E27FC236}">
                <a16:creationId xmlns:a16="http://schemas.microsoft.com/office/drawing/2014/main" id="{FD1B42C5-AC72-4D32-8362-C72166F542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E7DDC5-0B95-4552-97DF-9051113AABF0}"/>
              </a:ext>
            </a:extLst>
          </p:cNvPr>
          <p:cNvSpPr>
            <a:spLocks noGrp="1"/>
          </p:cNvSpPr>
          <p:nvPr>
            <p:ph type="sldNum" sz="quarter" idx="12"/>
          </p:nvPr>
        </p:nvSpPr>
        <p:spPr/>
        <p:txBody>
          <a:bodyPr/>
          <a:lstStyle/>
          <a:p>
            <a:fld id="{C63B320F-74A3-4A9A-8B6E-20BBE5E00EBE}" type="slidenum">
              <a:rPr lang="en-US" smtClean="0"/>
              <a:t>‹#›</a:t>
            </a:fld>
            <a:endParaRPr lang="en-US"/>
          </a:p>
        </p:txBody>
      </p:sp>
    </p:spTree>
    <p:extLst>
      <p:ext uri="{BB962C8B-B14F-4D97-AF65-F5344CB8AC3E}">
        <p14:creationId xmlns:p14="http://schemas.microsoft.com/office/powerpoint/2010/main" val="277820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FD1E0-5F1F-420D-A6FE-89E3CC922B1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3B3764-D2BF-405F-9FA0-DFA1E666D8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45D951-3A94-4348-88AF-D2671D78AC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F11A273-C0B8-4570-9A90-41C45CF268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CAEA2C-0E10-4A2D-87FB-8ABA0D205D8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B5895E-5F6B-4E3A-9156-67F0F33914F5}"/>
              </a:ext>
            </a:extLst>
          </p:cNvPr>
          <p:cNvSpPr>
            <a:spLocks noGrp="1"/>
          </p:cNvSpPr>
          <p:nvPr>
            <p:ph type="dt" sz="half" idx="10"/>
          </p:nvPr>
        </p:nvSpPr>
        <p:spPr/>
        <p:txBody>
          <a:bodyPr/>
          <a:lstStyle/>
          <a:p>
            <a:fld id="{021EC63A-47EA-497A-9FC5-8AFD5D391F37}" type="datetimeFigureOut">
              <a:rPr lang="en-US" smtClean="0"/>
              <a:t>11/7/2021</a:t>
            </a:fld>
            <a:endParaRPr lang="en-US"/>
          </a:p>
        </p:txBody>
      </p:sp>
      <p:sp>
        <p:nvSpPr>
          <p:cNvPr id="8" name="Footer Placeholder 7">
            <a:extLst>
              <a:ext uri="{FF2B5EF4-FFF2-40B4-BE49-F238E27FC236}">
                <a16:creationId xmlns:a16="http://schemas.microsoft.com/office/drawing/2014/main" id="{EE7D5A5C-9033-4790-96EE-F5A8769DC5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A5A9FA-7361-4C94-A50A-283DF58353AC}"/>
              </a:ext>
            </a:extLst>
          </p:cNvPr>
          <p:cNvSpPr>
            <a:spLocks noGrp="1"/>
          </p:cNvSpPr>
          <p:nvPr>
            <p:ph type="sldNum" sz="quarter" idx="12"/>
          </p:nvPr>
        </p:nvSpPr>
        <p:spPr/>
        <p:txBody>
          <a:bodyPr/>
          <a:lstStyle/>
          <a:p>
            <a:fld id="{C63B320F-74A3-4A9A-8B6E-20BBE5E00EBE}" type="slidenum">
              <a:rPr lang="en-US" smtClean="0"/>
              <a:t>‹#›</a:t>
            </a:fld>
            <a:endParaRPr lang="en-US"/>
          </a:p>
        </p:txBody>
      </p:sp>
    </p:spTree>
    <p:extLst>
      <p:ext uri="{BB962C8B-B14F-4D97-AF65-F5344CB8AC3E}">
        <p14:creationId xmlns:p14="http://schemas.microsoft.com/office/powerpoint/2010/main" val="1011377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8186A-3100-43A5-BA40-74937616A6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32180EA-63AA-4DC6-8577-4921481B13D4}"/>
              </a:ext>
            </a:extLst>
          </p:cNvPr>
          <p:cNvSpPr>
            <a:spLocks noGrp="1"/>
          </p:cNvSpPr>
          <p:nvPr>
            <p:ph type="dt" sz="half" idx="10"/>
          </p:nvPr>
        </p:nvSpPr>
        <p:spPr/>
        <p:txBody>
          <a:bodyPr/>
          <a:lstStyle/>
          <a:p>
            <a:fld id="{021EC63A-47EA-497A-9FC5-8AFD5D391F37}" type="datetimeFigureOut">
              <a:rPr lang="en-US" smtClean="0"/>
              <a:t>11/7/2021</a:t>
            </a:fld>
            <a:endParaRPr lang="en-US"/>
          </a:p>
        </p:txBody>
      </p:sp>
      <p:sp>
        <p:nvSpPr>
          <p:cNvPr id="4" name="Footer Placeholder 3">
            <a:extLst>
              <a:ext uri="{FF2B5EF4-FFF2-40B4-BE49-F238E27FC236}">
                <a16:creationId xmlns:a16="http://schemas.microsoft.com/office/drawing/2014/main" id="{B570165A-171A-486C-BB6F-44D21198F6E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00B107-F290-47EC-AD03-EA1108356938}"/>
              </a:ext>
            </a:extLst>
          </p:cNvPr>
          <p:cNvSpPr>
            <a:spLocks noGrp="1"/>
          </p:cNvSpPr>
          <p:nvPr>
            <p:ph type="sldNum" sz="quarter" idx="12"/>
          </p:nvPr>
        </p:nvSpPr>
        <p:spPr/>
        <p:txBody>
          <a:bodyPr/>
          <a:lstStyle/>
          <a:p>
            <a:fld id="{C63B320F-74A3-4A9A-8B6E-20BBE5E00EBE}" type="slidenum">
              <a:rPr lang="en-US" smtClean="0"/>
              <a:t>‹#›</a:t>
            </a:fld>
            <a:endParaRPr lang="en-US"/>
          </a:p>
        </p:txBody>
      </p:sp>
    </p:spTree>
    <p:extLst>
      <p:ext uri="{BB962C8B-B14F-4D97-AF65-F5344CB8AC3E}">
        <p14:creationId xmlns:p14="http://schemas.microsoft.com/office/powerpoint/2010/main" val="3149002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C962A2-C9ED-4185-86B0-43B92D811FB6}"/>
              </a:ext>
            </a:extLst>
          </p:cNvPr>
          <p:cNvSpPr>
            <a:spLocks noGrp="1"/>
          </p:cNvSpPr>
          <p:nvPr>
            <p:ph type="dt" sz="half" idx="10"/>
          </p:nvPr>
        </p:nvSpPr>
        <p:spPr/>
        <p:txBody>
          <a:bodyPr/>
          <a:lstStyle/>
          <a:p>
            <a:fld id="{021EC63A-47EA-497A-9FC5-8AFD5D391F37}" type="datetimeFigureOut">
              <a:rPr lang="en-US" smtClean="0"/>
              <a:t>11/7/2021</a:t>
            </a:fld>
            <a:endParaRPr lang="en-US"/>
          </a:p>
        </p:txBody>
      </p:sp>
      <p:sp>
        <p:nvSpPr>
          <p:cNvPr id="3" name="Footer Placeholder 2">
            <a:extLst>
              <a:ext uri="{FF2B5EF4-FFF2-40B4-BE49-F238E27FC236}">
                <a16:creationId xmlns:a16="http://schemas.microsoft.com/office/drawing/2014/main" id="{5C6ADF74-AC5D-490C-A11E-4B8A53A0470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9B8572B-0284-4687-AE80-7AA5DE6C2951}"/>
              </a:ext>
            </a:extLst>
          </p:cNvPr>
          <p:cNvSpPr>
            <a:spLocks noGrp="1"/>
          </p:cNvSpPr>
          <p:nvPr>
            <p:ph type="sldNum" sz="quarter" idx="12"/>
          </p:nvPr>
        </p:nvSpPr>
        <p:spPr/>
        <p:txBody>
          <a:bodyPr/>
          <a:lstStyle/>
          <a:p>
            <a:fld id="{C63B320F-74A3-4A9A-8B6E-20BBE5E00EBE}" type="slidenum">
              <a:rPr lang="en-US" smtClean="0"/>
              <a:t>‹#›</a:t>
            </a:fld>
            <a:endParaRPr lang="en-US"/>
          </a:p>
        </p:txBody>
      </p:sp>
    </p:spTree>
    <p:extLst>
      <p:ext uri="{BB962C8B-B14F-4D97-AF65-F5344CB8AC3E}">
        <p14:creationId xmlns:p14="http://schemas.microsoft.com/office/powerpoint/2010/main" val="283298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9BC5F-FDCA-454A-AE5F-C584C46F6E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AE43EC-110D-4AB2-9539-C4EBBF6BF0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E755D13-B28A-4E1B-8135-74F269D87B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B99F00-FEEB-4A2D-A39C-A714F7BB7DCE}"/>
              </a:ext>
            </a:extLst>
          </p:cNvPr>
          <p:cNvSpPr>
            <a:spLocks noGrp="1"/>
          </p:cNvSpPr>
          <p:nvPr>
            <p:ph type="dt" sz="half" idx="10"/>
          </p:nvPr>
        </p:nvSpPr>
        <p:spPr/>
        <p:txBody>
          <a:bodyPr/>
          <a:lstStyle/>
          <a:p>
            <a:fld id="{021EC63A-47EA-497A-9FC5-8AFD5D391F37}" type="datetimeFigureOut">
              <a:rPr lang="en-US" smtClean="0"/>
              <a:t>11/7/2021</a:t>
            </a:fld>
            <a:endParaRPr lang="en-US"/>
          </a:p>
        </p:txBody>
      </p:sp>
      <p:sp>
        <p:nvSpPr>
          <p:cNvPr id="6" name="Footer Placeholder 5">
            <a:extLst>
              <a:ext uri="{FF2B5EF4-FFF2-40B4-BE49-F238E27FC236}">
                <a16:creationId xmlns:a16="http://schemas.microsoft.com/office/drawing/2014/main" id="{A281A4BF-752B-48D3-A6B3-6AC0642E12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EACAC-BC66-4672-8155-7D5661D9720F}"/>
              </a:ext>
            </a:extLst>
          </p:cNvPr>
          <p:cNvSpPr>
            <a:spLocks noGrp="1"/>
          </p:cNvSpPr>
          <p:nvPr>
            <p:ph type="sldNum" sz="quarter" idx="12"/>
          </p:nvPr>
        </p:nvSpPr>
        <p:spPr/>
        <p:txBody>
          <a:bodyPr/>
          <a:lstStyle/>
          <a:p>
            <a:fld id="{C63B320F-74A3-4A9A-8B6E-20BBE5E00EBE}" type="slidenum">
              <a:rPr lang="en-US" smtClean="0"/>
              <a:t>‹#›</a:t>
            </a:fld>
            <a:endParaRPr lang="en-US"/>
          </a:p>
        </p:txBody>
      </p:sp>
    </p:spTree>
    <p:extLst>
      <p:ext uri="{BB962C8B-B14F-4D97-AF65-F5344CB8AC3E}">
        <p14:creationId xmlns:p14="http://schemas.microsoft.com/office/powerpoint/2010/main" val="3725427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7DD60-8A7C-4125-8391-85AC492983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0C5DE2-1D61-46A2-B630-4D83E106B1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291349B-ED7F-4EA3-B4A0-D79C4F29E4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9D5A84-7EA4-4347-AB51-46D25C87A6FE}"/>
              </a:ext>
            </a:extLst>
          </p:cNvPr>
          <p:cNvSpPr>
            <a:spLocks noGrp="1"/>
          </p:cNvSpPr>
          <p:nvPr>
            <p:ph type="dt" sz="half" idx="10"/>
          </p:nvPr>
        </p:nvSpPr>
        <p:spPr/>
        <p:txBody>
          <a:bodyPr/>
          <a:lstStyle/>
          <a:p>
            <a:fld id="{021EC63A-47EA-497A-9FC5-8AFD5D391F37}" type="datetimeFigureOut">
              <a:rPr lang="en-US" smtClean="0"/>
              <a:t>11/7/2021</a:t>
            </a:fld>
            <a:endParaRPr lang="en-US"/>
          </a:p>
        </p:txBody>
      </p:sp>
      <p:sp>
        <p:nvSpPr>
          <p:cNvPr id="6" name="Footer Placeholder 5">
            <a:extLst>
              <a:ext uri="{FF2B5EF4-FFF2-40B4-BE49-F238E27FC236}">
                <a16:creationId xmlns:a16="http://schemas.microsoft.com/office/drawing/2014/main" id="{6C9BD8A9-9788-4114-B7FF-56A9405BD5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606B50-83BD-4F19-BD3B-878797A3CE85}"/>
              </a:ext>
            </a:extLst>
          </p:cNvPr>
          <p:cNvSpPr>
            <a:spLocks noGrp="1"/>
          </p:cNvSpPr>
          <p:nvPr>
            <p:ph type="sldNum" sz="quarter" idx="12"/>
          </p:nvPr>
        </p:nvSpPr>
        <p:spPr/>
        <p:txBody>
          <a:bodyPr/>
          <a:lstStyle/>
          <a:p>
            <a:fld id="{C63B320F-74A3-4A9A-8B6E-20BBE5E00EBE}" type="slidenum">
              <a:rPr lang="en-US" smtClean="0"/>
              <a:t>‹#›</a:t>
            </a:fld>
            <a:endParaRPr lang="en-US"/>
          </a:p>
        </p:txBody>
      </p:sp>
    </p:spTree>
    <p:extLst>
      <p:ext uri="{BB962C8B-B14F-4D97-AF65-F5344CB8AC3E}">
        <p14:creationId xmlns:p14="http://schemas.microsoft.com/office/powerpoint/2010/main" val="115084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1A9063-177C-4547-AB73-F5B323B1FA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D47360-45AF-4017-A33C-12F71AA40C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466E9E-CDF3-4B7A-BEF9-F5D1E3D306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1EC63A-47EA-497A-9FC5-8AFD5D391F37}" type="datetimeFigureOut">
              <a:rPr lang="en-US" smtClean="0"/>
              <a:t>11/7/2021</a:t>
            </a:fld>
            <a:endParaRPr lang="en-US"/>
          </a:p>
        </p:txBody>
      </p:sp>
      <p:sp>
        <p:nvSpPr>
          <p:cNvPr id="5" name="Footer Placeholder 4">
            <a:extLst>
              <a:ext uri="{FF2B5EF4-FFF2-40B4-BE49-F238E27FC236}">
                <a16:creationId xmlns:a16="http://schemas.microsoft.com/office/drawing/2014/main" id="{D8417670-AB7C-4064-8C33-277A1400F4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693B6E2-FAA0-4A2D-810B-B84A10401E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3B320F-74A3-4A9A-8B6E-20BBE5E00EBE}" type="slidenum">
              <a:rPr lang="en-US" smtClean="0"/>
              <a:t>‹#›</a:t>
            </a:fld>
            <a:endParaRPr lang="en-US"/>
          </a:p>
        </p:txBody>
      </p:sp>
    </p:spTree>
    <p:extLst>
      <p:ext uri="{BB962C8B-B14F-4D97-AF65-F5344CB8AC3E}">
        <p14:creationId xmlns:p14="http://schemas.microsoft.com/office/powerpoint/2010/main" val="39618279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image" Target="../media/image8.t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8.tif"/><Relationship Id="rId13" Type="http://schemas.openxmlformats.org/officeDocument/2006/relationships/image" Target="../media/image23.tif"/><Relationship Id="rId3" Type="http://schemas.openxmlformats.org/officeDocument/2006/relationships/image" Target="../media/image13.tif"/><Relationship Id="rId7" Type="http://schemas.openxmlformats.org/officeDocument/2006/relationships/image" Target="../media/image17.tif"/><Relationship Id="rId12" Type="http://schemas.openxmlformats.org/officeDocument/2006/relationships/image" Target="../media/image22.tif"/><Relationship Id="rId2" Type="http://schemas.openxmlformats.org/officeDocument/2006/relationships/image" Target="../media/image12.tif"/><Relationship Id="rId16" Type="http://schemas.openxmlformats.org/officeDocument/2006/relationships/image" Target="../media/image26.tif"/><Relationship Id="rId1" Type="http://schemas.openxmlformats.org/officeDocument/2006/relationships/slideLayout" Target="../slideLayouts/slideLayout2.xml"/><Relationship Id="rId6" Type="http://schemas.openxmlformats.org/officeDocument/2006/relationships/image" Target="../media/image16.tif"/><Relationship Id="rId11" Type="http://schemas.openxmlformats.org/officeDocument/2006/relationships/image" Target="../media/image21.tif"/><Relationship Id="rId5" Type="http://schemas.openxmlformats.org/officeDocument/2006/relationships/image" Target="../media/image15.tif"/><Relationship Id="rId15" Type="http://schemas.openxmlformats.org/officeDocument/2006/relationships/image" Target="../media/image25.tif"/><Relationship Id="rId10" Type="http://schemas.openxmlformats.org/officeDocument/2006/relationships/image" Target="../media/image20.tif"/><Relationship Id="rId4" Type="http://schemas.openxmlformats.org/officeDocument/2006/relationships/image" Target="../media/image14.tif"/><Relationship Id="rId9" Type="http://schemas.openxmlformats.org/officeDocument/2006/relationships/image" Target="../media/image19.tif"/><Relationship Id="rId14" Type="http://schemas.openxmlformats.org/officeDocument/2006/relationships/image" Target="../media/image24.tif"/></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6B1F4BF-F80F-4C9A-A80D-13913AC59CD8}"/>
              </a:ext>
            </a:extLst>
          </p:cNvPr>
          <p:cNvSpPr txBox="1"/>
          <p:nvPr/>
        </p:nvSpPr>
        <p:spPr>
          <a:xfrm>
            <a:off x="0" y="1282700"/>
            <a:ext cx="12192001" cy="1384995"/>
          </a:xfrm>
          <a:prstGeom prst="rect">
            <a:avLst/>
          </a:prstGeom>
          <a:noFill/>
        </p:spPr>
        <p:txBody>
          <a:bodyPr wrap="square" rtlCol="0">
            <a:spAutoFit/>
          </a:bodyPr>
          <a:lstStyle/>
          <a:p>
            <a:r>
              <a:rPr lang="en-US" sz="2800" dirty="0">
                <a:latin typeface="Tahoma" panose="020B0604030504040204" pitchFamily="34" charset="0"/>
                <a:ea typeface="Tahoma" panose="020B0604030504040204" pitchFamily="34" charset="0"/>
                <a:cs typeface="Tahoma" panose="020B0604030504040204" pitchFamily="34" charset="0"/>
              </a:rPr>
              <a:t>In-depth study of Underlying Decisive Factors and Mechanisms for Electrochemical Nitrogen Reduction of Designed ReS2- based Single-Atom Catalysts</a:t>
            </a:r>
          </a:p>
        </p:txBody>
      </p:sp>
    </p:spTree>
    <p:extLst>
      <p:ext uri="{BB962C8B-B14F-4D97-AF65-F5344CB8AC3E}">
        <p14:creationId xmlns:p14="http://schemas.microsoft.com/office/powerpoint/2010/main" val="16713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2AC382C-F3CB-4517-BC0E-864D3CA1D18C}"/>
              </a:ext>
            </a:extLst>
          </p:cNvPr>
          <p:cNvSpPr txBox="1"/>
          <p:nvPr/>
        </p:nvSpPr>
        <p:spPr>
          <a:xfrm>
            <a:off x="387459" y="1053884"/>
            <a:ext cx="11804542" cy="3693319"/>
          </a:xfrm>
          <a:prstGeom prst="rect">
            <a:avLst/>
          </a:prstGeom>
          <a:noFill/>
        </p:spPr>
        <p:txBody>
          <a:bodyPr wrap="square" rtlCol="0">
            <a:spAutoFit/>
          </a:bodyPr>
          <a:lstStyle/>
          <a:p>
            <a:r>
              <a:rPr lang="en-US" dirty="0"/>
              <a:t>Here we specifically select ReS</a:t>
            </a:r>
            <a:r>
              <a:rPr lang="en-US" baseline="-25000" dirty="0"/>
              <a:t>2</a:t>
            </a:r>
            <a:r>
              <a:rPr lang="en-US" dirty="0"/>
              <a:t> with and without S-vacancy as a TM supporting substrate for electrochemical NRR. A database containing 40 SAC@ReS</a:t>
            </a:r>
            <a:r>
              <a:rPr lang="en-US" baseline="-25000" dirty="0"/>
              <a:t>2</a:t>
            </a:r>
            <a:r>
              <a:rPr lang="en-US" dirty="0"/>
              <a:t> materials with 27 reaction steps in each compound was generated by DFT calculations. Then, we indeed find strongly  underlying  decisive factors relations between predicted overpotentials, and four </a:t>
            </a:r>
            <a:r>
              <a:rPr lang="en-US" b="1" dirty="0"/>
              <a:t>machine learning algorithms</a:t>
            </a:r>
            <a:r>
              <a:rPr lang="en-US" dirty="0"/>
              <a:t> were employed to predict the novel mechanisms of catalytic NRR on SACs@ReS</a:t>
            </a:r>
            <a:r>
              <a:rPr lang="en-US" baseline="-25000" dirty="0"/>
              <a:t>2</a:t>
            </a:r>
            <a:r>
              <a:rPr lang="en-US" dirty="0"/>
              <a:t> with and without S-vacancy. We systematically evaluate the catalytic activity by studying the scaling relations of Eb(N) vs Eb(N2H) and Eb(N) vs Eb(NH2), Ta, Mo, </a:t>
            </a:r>
            <a:r>
              <a:rPr lang="en-US" dirty="0" err="1"/>
              <a:t>Os</a:t>
            </a:r>
            <a:r>
              <a:rPr lang="en-US" dirty="0"/>
              <a:t>, and </a:t>
            </a:r>
            <a:r>
              <a:rPr lang="en-US" dirty="0" err="1"/>
              <a:t>Ir</a:t>
            </a:r>
            <a:r>
              <a:rPr lang="en-US" dirty="0"/>
              <a:t> SACs embedded into ReS2 are selected out as promising SACs for NRR. Finally, by comparing the potential determining step and limiting potential of above SACs, Ta and Mo are highlighted for NRR with a relatively low negative limiting potential of −0.41 and -0.45eV respectively through the </a:t>
            </a:r>
            <a:r>
              <a:rPr lang="en-US" dirty="0" err="1"/>
              <a:t>altenating</a:t>
            </a:r>
            <a:r>
              <a:rPr lang="en-US" dirty="0"/>
              <a:t> mechanism. Furthermore, electronic structure analysis shows it to be a consequence of charge transfer to the ReS2 substrate, which selectively weakens the otherwise strong TM1−N bonds for the earlier TM. While earlier TMs (like Ta or W) would fall onto the left leg of the NRR activity volcano if scaling relations were fully fulfilled, we now find them to exhibit highly promising low thermodynamic overpotentials. Moreover, the relative importance of the charge and structure descriptors for UL was discovered by using the random forest algorithm.</a:t>
            </a:r>
          </a:p>
        </p:txBody>
      </p:sp>
    </p:spTree>
    <p:extLst>
      <p:ext uri="{BB962C8B-B14F-4D97-AF65-F5344CB8AC3E}">
        <p14:creationId xmlns:p14="http://schemas.microsoft.com/office/powerpoint/2010/main" val="86719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024A90-1632-4710-B214-BE8B9B10E4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1050" y="885197"/>
            <a:ext cx="2119834" cy="2759353"/>
          </a:xfrm>
          <a:prstGeom prst="rect">
            <a:avLst/>
          </a:prstGeom>
        </p:spPr>
      </p:pic>
      <p:pic>
        <p:nvPicPr>
          <p:cNvPr id="5" name="Picture 4">
            <a:extLst>
              <a:ext uri="{FF2B5EF4-FFF2-40B4-BE49-F238E27FC236}">
                <a16:creationId xmlns:a16="http://schemas.microsoft.com/office/drawing/2014/main" id="{FDB0D1BF-47DE-4078-8F58-976A5B4765F5}"/>
              </a:ext>
            </a:extLst>
          </p:cNvPr>
          <p:cNvPicPr>
            <a:picLocks noChangeAspect="1"/>
          </p:cNvPicPr>
          <p:nvPr/>
        </p:nvPicPr>
        <p:blipFill>
          <a:blip r:embed="rId3"/>
          <a:stretch>
            <a:fillRect/>
          </a:stretch>
        </p:blipFill>
        <p:spPr>
          <a:xfrm>
            <a:off x="8249325" y="3210000"/>
            <a:ext cx="465534" cy="524964"/>
          </a:xfrm>
          <a:prstGeom prst="rect">
            <a:avLst/>
          </a:prstGeom>
        </p:spPr>
      </p:pic>
      <p:pic>
        <p:nvPicPr>
          <p:cNvPr id="6" name="Picture 5">
            <a:extLst>
              <a:ext uri="{FF2B5EF4-FFF2-40B4-BE49-F238E27FC236}">
                <a16:creationId xmlns:a16="http://schemas.microsoft.com/office/drawing/2014/main" id="{33B4131A-98ED-4103-95D9-A3793DAED887}"/>
              </a:ext>
            </a:extLst>
          </p:cNvPr>
          <p:cNvPicPr>
            <a:picLocks noChangeAspect="1"/>
          </p:cNvPicPr>
          <p:nvPr/>
        </p:nvPicPr>
        <p:blipFill>
          <a:blip r:embed="rId4"/>
          <a:stretch>
            <a:fillRect/>
          </a:stretch>
        </p:blipFill>
        <p:spPr>
          <a:xfrm>
            <a:off x="8934755" y="3210000"/>
            <a:ext cx="619060" cy="524963"/>
          </a:xfrm>
          <a:prstGeom prst="rect">
            <a:avLst/>
          </a:prstGeom>
        </p:spPr>
      </p:pic>
      <p:pic>
        <p:nvPicPr>
          <p:cNvPr id="7" name="Picture 6">
            <a:extLst>
              <a:ext uri="{FF2B5EF4-FFF2-40B4-BE49-F238E27FC236}">
                <a16:creationId xmlns:a16="http://schemas.microsoft.com/office/drawing/2014/main" id="{8948CA44-7546-43D4-B8B6-FA35C303DDE3}"/>
              </a:ext>
            </a:extLst>
          </p:cNvPr>
          <p:cNvPicPr>
            <a:picLocks noChangeAspect="1"/>
          </p:cNvPicPr>
          <p:nvPr/>
        </p:nvPicPr>
        <p:blipFill>
          <a:blip r:embed="rId5"/>
          <a:stretch>
            <a:fillRect/>
          </a:stretch>
        </p:blipFill>
        <p:spPr>
          <a:xfrm>
            <a:off x="9690604" y="3210003"/>
            <a:ext cx="663632" cy="524962"/>
          </a:xfrm>
          <a:prstGeom prst="rect">
            <a:avLst/>
          </a:prstGeom>
        </p:spPr>
      </p:pic>
      <p:pic>
        <p:nvPicPr>
          <p:cNvPr id="26" name="Picture 25">
            <a:extLst>
              <a:ext uri="{FF2B5EF4-FFF2-40B4-BE49-F238E27FC236}">
                <a16:creationId xmlns:a16="http://schemas.microsoft.com/office/drawing/2014/main" id="{B44B7D55-CACC-49EA-A9C7-A191BE96CB62}"/>
              </a:ext>
            </a:extLst>
          </p:cNvPr>
          <p:cNvPicPr>
            <a:picLocks noChangeAspect="1"/>
          </p:cNvPicPr>
          <p:nvPr/>
        </p:nvPicPr>
        <p:blipFill>
          <a:blip r:embed="rId6"/>
          <a:stretch>
            <a:fillRect/>
          </a:stretch>
        </p:blipFill>
        <p:spPr>
          <a:xfrm>
            <a:off x="5491050" y="4011198"/>
            <a:ext cx="4973906" cy="2001945"/>
          </a:xfrm>
          <a:prstGeom prst="rect">
            <a:avLst/>
          </a:prstGeom>
        </p:spPr>
      </p:pic>
      <p:pic>
        <p:nvPicPr>
          <p:cNvPr id="2" name="Picture 1">
            <a:extLst>
              <a:ext uri="{FF2B5EF4-FFF2-40B4-BE49-F238E27FC236}">
                <a16:creationId xmlns:a16="http://schemas.microsoft.com/office/drawing/2014/main" id="{6BE1F6AD-CDCC-41DF-998F-7356644EAF92}"/>
              </a:ext>
            </a:extLst>
          </p:cNvPr>
          <p:cNvPicPr>
            <a:picLocks noChangeAspect="1"/>
          </p:cNvPicPr>
          <p:nvPr/>
        </p:nvPicPr>
        <p:blipFill>
          <a:blip r:embed="rId7"/>
          <a:stretch>
            <a:fillRect/>
          </a:stretch>
        </p:blipFill>
        <p:spPr>
          <a:xfrm>
            <a:off x="8038301" y="885197"/>
            <a:ext cx="2385074" cy="2278180"/>
          </a:xfrm>
          <a:prstGeom prst="rect">
            <a:avLst/>
          </a:prstGeom>
        </p:spPr>
      </p:pic>
      <p:sp>
        <p:nvSpPr>
          <p:cNvPr id="3" name="Arrow: Down 2">
            <a:extLst>
              <a:ext uri="{FF2B5EF4-FFF2-40B4-BE49-F238E27FC236}">
                <a16:creationId xmlns:a16="http://schemas.microsoft.com/office/drawing/2014/main" id="{BB1AAC57-E9CA-424F-AC99-D53A2ED54742}"/>
              </a:ext>
            </a:extLst>
          </p:cNvPr>
          <p:cNvSpPr/>
          <p:nvPr/>
        </p:nvSpPr>
        <p:spPr>
          <a:xfrm>
            <a:off x="9910300" y="3690756"/>
            <a:ext cx="215335" cy="320442"/>
          </a:xfrm>
          <a:prstGeom prst="downArrow">
            <a:avLst/>
          </a:prstGeom>
          <a:solidFill>
            <a:srgbClr val="FF0000"/>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rtlCol="0" anchor="ctr"/>
          <a:lstStyle/>
          <a:p>
            <a:pPr algn="ctr"/>
            <a:endParaRPr lang="en-US"/>
          </a:p>
        </p:txBody>
      </p:sp>
    </p:spTree>
    <p:extLst>
      <p:ext uri="{BB962C8B-B14F-4D97-AF65-F5344CB8AC3E}">
        <p14:creationId xmlns:p14="http://schemas.microsoft.com/office/powerpoint/2010/main" val="1904892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DAF948-CA27-454E-9122-B237EBDBDA0E}"/>
              </a:ext>
            </a:extLst>
          </p:cNvPr>
          <p:cNvPicPr>
            <a:picLocks noChangeAspect="1"/>
          </p:cNvPicPr>
          <p:nvPr/>
        </p:nvPicPr>
        <p:blipFill>
          <a:blip r:embed="rId2"/>
          <a:stretch>
            <a:fillRect/>
          </a:stretch>
        </p:blipFill>
        <p:spPr>
          <a:xfrm>
            <a:off x="687199" y="643466"/>
            <a:ext cx="10817602" cy="5571067"/>
          </a:xfrm>
          <a:prstGeom prst="rect">
            <a:avLst/>
          </a:prstGeom>
        </p:spPr>
      </p:pic>
    </p:spTree>
    <p:extLst>
      <p:ext uri="{BB962C8B-B14F-4D97-AF65-F5344CB8AC3E}">
        <p14:creationId xmlns:p14="http://schemas.microsoft.com/office/powerpoint/2010/main" val="1264512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0">
            <a:extLst>
              <a:ext uri="{FF2B5EF4-FFF2-40B4-BE49-F238E27FC236}">
                <a16:creationId xmlns:a16="http://schemas.microsoft.com/office/drawing/2014/main" id="{F101B3CC-B49F-4CE0-B198-228D1D428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a:extLst>
              <a:ext uri="{FF2B5EF4-FFF2-40B4-BE49-F238E27FC236}">
                <a16:creationId xmlns:a16="http://schemas.microsoft.com/office/drawing/2014/main" id="{3F245421-B292-4DA9-94A5-89594D321C78}"/>
              </a:ext>
            </a:extLst>
          </p:cNvPr>
          <p:cNvPicPr>
            <a:picLocks noChangeAspect="1"/>
          </p:cNvPicPr>
          <p:nvPr/>
        </p:nvPicPr>
        <p:blipFill rotWithShape="1">
          <a:blip r:embed="rId2">
            <a:extLst>
              <a:ext uri="{28A0092B-C50C-407E-A947-70E740481C1C}">
                <a14:useLocalDpi xmlns:a14="http://schemas.microsoft.com/office/drawing/2010/main" val="0"/>
              </a:ext>
            </a:extLst>
          </a:blip>
          <a:srcRect l="5563" t="8309" r="10271"/>
          <a:stretch/>
        </p:blipFill>
        <p:spPr>
          <a:xfrm>
            <a:off x="1245372" y="1713339"/>
            <a:ext cx="4490525" cy="3742333"/>
          </a:xfrm>
          <a:prstGeom prst="rect">
            <a:avLst/>
          </a:prstGeom>
        </p:spPr>
      </p:pic>
      <p:pic>
        <p:nvPicPr>
          <p:cNvPr id="4" name="Picture 3">
            <a:extLst>
              <a:ext uri="{FF2B5EF4-FFF2-40B4-BE49-F238E27FC236}">
                <a16:creationId xmlns:a16="http://schemas.microsoft.com/office/drawing/2014/main" id="{0B063A53-AFBB-4780-9820-B95C42795ABE}"/>
              </a:ext>
            </a:extLst>
          </p:cNvPr>
          <p:cNvPicPr>
            <a:picLocks noChangeAspect="1"/>
          </p:cNvPicPr>
          <p:nvPr/>
        </p:nvPicPr>
        <p:blipFill rotWithShape="1">
          <a:blip r:embed="rId3">
            <a:extLst>
              <a:ext uri="{28A0092B-C50C-407E-A947-70E740481C1C}">
                <a14:useLocalDpi xmlns:a14="http://schemas.microsoft.com/office/drawing/2010/main" val="0"/>
              </a:ext>
            </a:extLst>
          </a:blip>
          <a:srcRect r="5464"/>
          <a:stretch/>
        </p:blipFill>
        <p:spPr>
          <a:xfrm>
            <a:off x="6768717" y="1398503"/>
            <a:ext cx="5018421" cy="4060993"/>
          </a:xfrm>
          <a:prstGeom prst="rect">
            <a:avLst/>
          </a:prstGeom>
        </p:spPr>
      </p:pic>
    </p:spTree>
    <p:extLst>
      <p:ext uri="{BB962C8B-B14F-4D97-AF65-F5344CB8AC3E}">
        <p14:creationId xmlns:p14="http://schemas.microsoft.com/office/powerpoint/2010/main" val="2675100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C30763-17B1-43B5-8EBA-F25E08CA21D0}"/>
              </a:ext>
            </a:extLst>
          </p:cNvPr>
          <p:cNvPicPr>
            <a:picLocks noChangeAspect="1"/>
          </p:cNvPicPr>
          <p:nvPr/>
        </p:nvPicPr>
        <p:blipFill>
          <a:blip r:embed="rId2"/>
          <a:stretch>
            <a:fillRect/>
          </a:stretch>
        </p:blipFill>
        <p:spPr>
          <a:xfrm>
            <a:off x="0" y="945119"/>
            <a:ext cx="4004935" cy="3423681"/>
          </a:xfrm>
          <a:prstGeom prst="rect">
            <a:avLst/>
          </a:prstGeom>
        </p:spPr>
      </p:pic>
      <p:pic>
        <p:nvPicPr>
          <p:cNvPr id="4" name="Picture 3">
            <a:extLst>
              <a:ext uri="{FF2B5EF4-FFF2-40B4-BE49-F238E27FC236}">
                <a16:creationId xmlns:a16="http://schemas.microsoft.com/office/drawing/2014/main" id="{E691E0D7-497C-4D3B-96C1-F15B1B7AA93E}"/>
              </a:ext>
            </a:extLst>
          </p:cNvPr>
          <p:cNvPicPr>
            <a:picLocks noChangeAspect="1"/>
          </p:cNvPicPr>
          <p:nvPr/>
        </p:nvPicPr>
        <p:blipFill rotWithShape="1">
          <a:blip r:embed="rId3">
            <a:extLst>
              <a:ext uri="{28A0092B-C50C-407E-A947-70E740481C1C}">
                <a14:useLocalDpi xmlns:a14="http://schemas.microsoft.com/office/drawing/2010/main" val="0"/>
              </a:ext>
            </a:extLst>
          </a:blip>
          <a:srcRect l="4643" t="9445" r="12156" b="1296"/>
          <a:stretch/>
        </p:blipFill>
        <p:spPr>
          <a:xfrm>
            <a:off x="4004935" y="945118"/>
            <a:ext cx="4169504" cy="3423681"/>
          </a:xfrm>
          <a:prstGeom prst="rect">
            <a:avLst/>
          </a:prstGeom>
        </p:spPr>
      </p:pic>
      <p:pic>
        <p:nvPicPr>
          <p:cNvPr id="6" name="Picture 5">
            <a:extLst>
              <a:ext uri="{FF2B5EF4-FFF2-40B4-BE49-F238E27FC236}">
                <a16:creationId xmlns:a16="http://schemas.microsoft.com/office/drawing/2014/main" id="{4FC6B4B0-1E09-4F4A-9ADF-D2907612A9D5}"/>
              </a:ext>
            </a:extLst>
          </p:cNvPr>
          <p:cNvPicPr>
            <a:picLocks noChangeAspect="1"/>
          </p:cNvPicPr>
          <p:nvPr/>
        </p:nvPicPr>
        <p:blipFill rotWithShape="1">
          <a:blip r:embed="rId3">
            <a:extLst>
              <a:ext uri="{28A0092B-C50C-407E-A947-70E740481C1C}">
                <a14:useLocalDpi xmlns:a14="http://schemas.microsoft.com/office/drawing/2010/main" val="0"/>
              </a:ext>
            </a:extLst>
          </a:blip>
          <a:srcRect l="4786" t="10370" r="12438" b="1852"/>
          <a:stretch/>
        </p:blipFill>
        <p:spPr>
          <a:xfrm>
            <a:off x="8174439" y="945117"/>
            <a:ext cx="4218206" cy="3423681"/>
          </a:xfrm>
          <a:prstGeom prst="rect">
            <a:avLst/>
          </a:prstGeom>
        </p:spPr>
      </p:pic>
    </p:spTree>
    <p:extLst>
      <p:ext uri="{BB962C8B-B14F-4D97-AF65-F5344CB8AC3E}">
        <p14:creationId xmlns:p14="http://schemas.microsoft.com/office/powerpoint/2010/main" val="1411190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831A3F-9B6B-49A2-9122-D3D6416EA464}"/>
              </a:ext>
            </a:extLst>
          </p:cNvPr>
          <p:cNvPicPr>
            <a:picLocks noChangeAspect="1"/>
          </p:cNvPicPr>
          <p:nvPr/>
        </p:nvPicPr>
        <p:blipFill rotWithShape="1">
          <a:blip r:embed="rId2">
            <a:extLst>
              <a:ext uri="{28A0092B-C50C-407E-A947-70E740481C1C}">
                <a14:useLocalDpi xmlns:a14="http://schemas.microsoft.com/office/drawing/2010/main" val="0"/>
              </a:ext>
            </a:extLst>
          </a:blip>
          <a:srcRect l="9772" t="3025" r="13105" b="53139"/>
          <a:stretch/>
        </p:blipFill>
        <p:spPr>
          <a:xfrm>
            <a:off x="1" y="12528"/>
            <a:ext cx="3832964" cy="1307156"/>
          </a:xfrm>
          <a:prstGeom prst="rect">
            <a:avLst/>
          </a:prstGeom>
        </p:spPr>
      </p:pic>
      <p:pic>
        <p:nvPicPr>
          <p:cNvPr id="5" name="Picture 4">
            <a:extLst>
              <a:ext uri="{FF2B5EF4-FFF2-40B4-BE49-F238E27FC236}">
                <a16:creationId xmlns:a16="http://schemas.microsoft.com/office/drawing/2014/main" id="{56ED3004-E224-4628-9105-AD43A1779356}"/>
              </a:ext>
            </a:extLst>
          </p:cNvPr>
          <p:cNvPicPr>
            <a:picLocks noChangeAspect="1"/>
          </p:cNvPicPr>
          <p:nvPr/>
        </p:nvPicPr>
        <p:blipFill rotWithShape="1">
          <a:blip r:embed="rId3">
            <a:extLst>
              <a:ext uri="{28A0092B-C50C-407E-A947-70E740481C1C}">
                <a14:useLocalDpi xmlns:a14="http://schemas.microsoft.com/office/drawing/2010/main" val="0"/>
              </a:ext>
            </a:extLst>
          </a:blip>
          <a:srcRect l="9771" t="3253" r="12832" b="53140"/>
          <a:stretch/>
        </p:blipFill>
        <p:spPr>
          <a:xfrm>
            <a:off x="0" y="1319684"/>
            <a:ext cx="3832965" cy="1295745"/>
          </a:xfrm>
          <a:prstGeom prst="rect">
            <a:avLst/>
          </a:prstGeom>
        </p:spPr>
      </p:pic>
      <p:pic>
        <p:nvPicPr>
          <p:cNvPr id="7" name="Picture 6">
            <a:extLst>
              <a:ext uri="{FF2B5EF4-FFF2-40B4-BE49-F238E27FC236}">
                <a16:creationId xmlns:a16="http://schemas.microsoft.com/office/drawing/2014/main" id="{DA9D5AF7-9447-4678-B7C7-55C584F4285D}"/>
              </a:ext>
            </a:extLst>
          </p:cNvPr>
          <p:cNvPicPr>
            <a:picLocks noChangeAspect="1"/>
          </p:cNvPicPr>
          <p:nvPr/>
        </p:nvPicPr>
        <p:blipFill rotWithShape="1">
          <a:blip r:embed="rId4">
            <a:extLst>
              <a:ext uri="{28A0092B-C50C-407E-A947-70E740481C1C}">
                <a14:useLocalDpi xmlns:a14="http://schemas.microsoft.com/office/drawing/2010/main" val="0"/>
              </a:ext>
            </a:extLst>
          </a:blip>
          <a:srcRect l="9909" t="3253" r="13105" b="53140"/>
          <a:stretch/>
        </p:blipFill>
        <p:spPr>
          <a:xfrm>
            <a:off x="-1" y="2615429"/>
            <a:ext cx="3832965" cy="1302663"/>
          </a:xfrm>
          <a:prstGeom prst="rect">
            <a:avLst/>
          </a:prstGeom>
        </p:spPr>
      </p:pic>
      <p:pic>
        <p:nvPicPr>
          <p:cNvPr id="9" name="Picture 8">
            <a:extLst>
              <a:ext uri="{FF2B5EF4-FFF2-40B4-BE49-F238E27FC236}">
                <a16:creationId xmlns:a16="http://schemas.microsoft.com/office/drawing/2014/main" id="{2F0E9F44-F85D-41AC-9FF8-A5A8F054F1F7}"/>
              </a:ext>
            </a:extLst>
          </p:cNvPr>
          <p:cNvPicPr>
            <a:picLocks noChangeAspect="1"/>
          </p:cNvPicPr>
          <p:nvPr/>
        </p:nvPicPr>
        <p:blipFill rotWithShape="1">
          <a:blip r:embed="rId5">
            <a:extLst>
              <a:ext uri="{28A0092B-C50C-407E-A947-70E740481C1C}">
                <a14:useLocalDpi xmlns:a14="http://schemas.microsoft.com/office/drawing/2010/main" val="0"/>
              </a:ext>
            </a:extLst>
          </a:blip>
          <a:srcRect l="9772" t="3254" r="13105" b="53297"/>
          <a:stretch/>
        </p:blipFill>
        <p:spPr>
          <a:xfrm>
            <a:off x="-2" y="3918347"/>
            <a:ext cx="3832964" cy="1295638"/>
          </a:xfrm>
          <a:prstGeom prst="rect">
            <a:avLst/>
          </a:prstGeom>
        </p:spPr>
      </p:pic>
      <p:pic>
        <p:nvPicPr>
          <p:cNvPr id="11" name="Picture 10">
            <a:extLst>
              <a:ext uri="{FF2B5EF4-FFF2-40B4-BE49-F238E27FC236}">
                <a16:creationId xmlns:a16="http://schemas.microsoft.com/office/drawing/2014/main" id="{F72A29D4-511F-4567-8AF2-BBE45554FB4D}"/>
              </a:ext>
            </a:extLst>
          </p:cNvPr>
          <p:cNvPicPr>
            <a:picLocks noChangeAspect="1"/>
          </p:cNvPicPr>
          <p:nvPr/>
        </p:nvPicPr>
        <p:blipFill rotWithShape="1">
          <a:blip r:embed="rId6">
            <a:extLst>
              <a:ext uri="{28A0092B-C50C-407E-A947-70E740481C1C}">
                <a14:useLocalDpi xmlns:a14="http://schemas.microsoft.com/office/drawing/2010/main" val="0"/>
              </a:ext>
            </a:extLst>
          </a:blip>
          <a:srcRect l="9635" t="3025" r="12831" b="52911"/>
          <a:stretch/>
        </p:blipFill>
        <p:spPr>
          <a:xfrm>
            <a:off x="-2" y="5209755"/>
            <a:ext cx="3832964" cy="1307000"/>
          </a:xfrm>
          <a:prstGeom prst="rect">
            <a:avLst/>
          </a:prstGeom>
        </p:spPr>
      </p:pic>
      <p:pic>
        <p:nvPicPr>
          <p:cNvPr id="13" name="Picture 12">
            <a:extLst>
              <a:ext uri="{FF2B5EF4-FFF2-40B4-BE49-F238E27FC236}">
                <a16:creationId xmlns:a16="http://schemas.microsoft.com/office/drawing/2014/main" id="{E09D251A-D38A-40E9-B669-117DE541DD6F}"/>
              </a:ext>
            </a:extLst>
          </p:cNvPr>
          <p:cNvPicPr>
            <a:picLocks noChangeAspect="1"/>
          </p:cNvPicPr>
          <p:nvPr/>
        </p:nvPicPr>
        <p:blipFill rotWithShape="1">
          <a:blip r:embed="rId7">
            <a:extLst>
              <a:ext uri="{28A0092B-C50C-407E-A947-70E740481C1C}">
                <a14:useLocalDpi xmlns:a14="http://schemas.microsoft.com/office/drawing/2010/main" val="0"/>
              </a:ext>
            </a:extLst>
          </a:blip>
          <a:srcRect l="9909" t="3025" r="13105" b="53139"/>
          <a:stretch/>
        </p:blipFill>
        <p:spPr>
          <a:xfrm>
            <a:off x="3995803" y="0"/>
            <a:ext cx="3826155" cy="1307156"/>
          </a:xfrm>
          <a:prstGeom prst="rect">
            <a:avLst/>
          </a:prstGeom>
        </p:spPr>
      </p:pic>
      <p:pic>
        <p:nvPicPr>
          <p:cNvPr id="15" name="Picture 14">
            <a:extLst>
              <a:ext uri="{FF2B5EF4-FFF2-40B4-BE49-F238E27FC236}">
                <a16:creationId xmlns:a16="http://schemas.microsoft.com/office/drawing/2014/main" id="{45F75ECF-FDFE-4553-93EA-D53E74886476}"/>
              </a:ext>
            </a:extLst>
          </p:cNvPr>
          <p:cNvPicPr>
            <a:picLocks noChangeAspect="1"/>
          </p:cNvPicPr>
          <p:nvPr/>
        </p:nvPicPr>
        <p:blipFill rotWithShape="1">
          <a:blip r:embed="rId8">
            <a:extLst>
              <a:ext uri="{28A0092B-C50C-407E-A947-70E740481C1C}">
                <a14:useLocalDpi xmlns:a14="http://schemas.microsoft.com/office/drawing/2010/main" val="0"/>
              </a:ext>
            </a:extLst>
          </a:blip>
          <a:srcRect l="9772" t="3025" r="13105" b="53139"/>
          <a:stretch/>
        </p:blipFill>
        <p:spPr>
          <a:xfrm>
            <a:off x="3995802" y="1319684"/>
            <a:ext cx="3826155" cy="1304834"/>
          </a:xfrm>
          <a:prstGeom prst="rect">
            <a:avLst/>
          </a:prstGeom>
        </p:spPr>
      </p:pic>
      <p:pic>
        <p:nvPicPr>
          <p:cNvPr id="17" name="Picture 16">
            <a:extLst>
              <a:ext uri="{FF2B5EF4-FFF2-40B4-BE49-F238E27FC236}">
                <a16:creationId xmlns:a16="http://schemas.microsoft.com/office/drawing/2014/main" id="{4F957CC0-63F3-43ED-8A4B-01E75A6B8FC4}"/>
              </a:ext>
            </a:extLst>
          </p:cNvPr>
          <p:cNvPicPr>
            <a:picLocks noChangeAspect="1"/>
          </p:cNvPicPr>
          <p:nvPr/>
        </p:nvPicPr>
        <p:blipFill rotWithShape="1">
          <a:blip r:embed="rId9">
            <a:extLst>
              <a:ext uri="{28A0092B-C50C-407E-A947-70E740481C1C}">
                <a14:useLocalDpi xmlns:a14="http://schemas.microsoft.com/office/drawing/2010/main" val="0"/>
              </a:ext>
            </a:extLst>
          </a:blip>
          <a:srcRect l="9772" t="3025" r="12967" b="53139"/>
          <a:stretch/>
        </p:blipFill>
        <p:spPr>
          <a:xfrm>
            <a:off x="3995382" y="2615429"/>
            <a:ext cx="3826575" cy="1302663"/>
          </a:xfrm>
          <a:prstGeom prst="rect">
            <a:avLst/>
          </a:prstGeom>
        </p:spPr>
      </p:pic>
      <p:pic>
        <p:nvPicPr>
          <p:cNvPr id="19" name="Picture 18">
            <a:extLst>
              <a:ext uri="{FF2B5EF4-FFF2-40B4-BE49-F238E27FC236}">
                <a16:creationId xmlns:a16="http://schemas.microsoft.com/office/drawing/2014/main" id="{92941D40-471E-45E5-9189-CE2EF9AEBDE2}"/>
              </a:ext>
            </a:extLst>
          </p:cNvPr>
          <p:cNvPicPr>
            <a:picLocks noChangeAspect="1"/>
          </p:cNvPicPr>
          <p:nvPr/>
        </p:nvPicPr>
        <p:blipFill rotWithShape="1">
          <a:blip r:embed="rId10">
            <a:extLst>
              <a:ext uri="{28A0092B-C50C-407E-A947-70E740481C1C}">
                <a14:useLocalDpi xmlns:a14="http://schemas.microsoft.com/office/drawing/2010/main" val="0"/>
              </a:ext>
            </a:extLst>
          </a:blip>
          <a:srcRect l="9772" t="3253" r="13105" b="53139"/>
          <a:stretch/>
        </p:blipFill>
        <p:spPr>
          <a:xfrm>
            <a:off x="3995382" y="3922586"/>
            <a:ext cx="3826575" cy="1298180"/>
          </a:xfrm>
          <a:prstGeom prst="rect">
            <a:avLst/>
          </a:prstGeom>
        </p:spPr>
      </p:pic>
      <p:pic>
        <p:nvPicPr>
          <p:cNvPr id="21" name="Picture 20">
            <a:extLst>
              <a:ext uri="{FF2B5EF4-FFF2-40B4-BE49-F238E27FC236}">
                <a16:creationId xmlns:a16="http://schemas.microsoft.com/office/drawing/2014/main" id="{832CF8C6-6AE1-49F7-9D4C-4376931BF929}"/>
              </a:ext>
            </a:extLst>
          </p:cNvPr>
          <p:cNvPicPr>
            <a:picLocks noChangeAspect="1"/>
          </p:cNvPicPr>
          <p:nvPr/>
        </p:nvPicPr>
        <p:blipFill rotWithShape="1">
          <a:blip r:embed="rId11">
            <a:extLst>
              <a:ext uri="{28A0092B-C50C-407E-A947-70E740481C1C}">
                <a14:useLocalDpi xmlns:a14="http://schemas.microsoft.com/office/drawing/2010/main" val="0"/>
              </a:ext>
            </a:extLst>
          </a:blip>
          <a:srcRect l="9772" t="3025" r="13242" b="53139"/>
          <a:stretch/>
        </p:blipFill>
        <p:spPr>
          <a:xfrm>
            <a:off x="3995380" y="5209456"/>
            <a:ext cx="3826575" cy="1307299"/>
          </a:xfrm>
          <a:prstGeom prst="rect">
            <a:avLst/>
          </a:prstGeom>
        </p:spPr>
      </p:pic>
      <p:pic>
        <p:nvPicPr>
          <p:cNvPr id="23" name="Picture 22">
            <a:extLst>
              <a:ext uri="{FF2B5EF4-FFF2-40B4-BE49-F238E27FC236}">
                <a16:creationId xmlns:a16="http://schemas.microsoft.com/office/drawing/2014/main" id="{703F80DA-B370-4A91-90B0-98551130F903}"/>
              </a:ext>
            </a:extLst>
          </p:cNvPr>
          <p:cNvPicPr>
            <a:picLocks noChangeAspect="1"/>
          </p:cNvPicPr>
          <p:nvPr/>
        </p:nvPicPr>
        <p:blipFill rotWithShape="1">
          <a:blip r:embed="rId12">
            <a:extLst>
              <a:ext uri="{28A0092B-C50C-407E-A947-70E740481C1C}">
                <a14:useLocalDpi xmlns:a14="http://schemas.microsoft.com/office/drawing/2010/main" val="0"/>
              </a:ext>
            </a:extLst>
          </a:blip>
          <a:srcRect l="9772" t="3253" r="13242" b="53140"/>
          <a:stretch/>
        </p:blipFill>
        <p:spPr>
          <a:xfrm>
            <a:off x="7984794" y="12528"/>
            <a:ext cx="3882332" cy="1319440"/>
          </a:xfrm>
          <a:prstGeom prst="rect">
            <a:avLst/>
          </a:prstGeom>
        </p:spPr>
      </p:pic>
      <p:pic>
        <p:nvPicPr>
          <p:cNvPr id="25" name="Picture 24">
            <a:extLst>
              <a:ext uri="{FF2B5EF4-FFF2-40B4-BE49-F238E27FC236}">
                <a16:creationId xmlns:a16="http://schemas.microsoft.com/office/drawing/2014/main" id="{D665C56A-B1DD-4C8E-9EDB-935521B27FB9}"/>
              </a:ext>
            </a:extLst>
          </p:cNvPr>
          <p:cNvPicPr>
            <a:picLocks noChangeAspect="1"/>
          </p:cNvPicPr>
          <p:nvPr/>
        </p:nvPicPr>
        <p:blipFill rotWithShape="1">
          <a:blip r:embed="rId13">
            <a:extLst>
              <a:ext uri="{28A0092B-C50C-407E-A947-70E740481C1C}">
                <a14:useLocalDpi xmlns:a14="http://schemas.microsoft.com/office/drawing/2010/main" val="0"/>
              </a:ext>
            </a:extLst>
          </a:blip>
          <a:srcRect l="9772" t="3025" r="13105" b="53140"/>
          <a:stretch/>
        </p:blipFill>
        <p:spPr>
          <a:xfrm>
            <a:off x="7984793" y="1291665"/>
            <a:ext cx="3882332" cy="1323992"/>
          </a:xfrm>
          <a:prstGeom prst="rect">
            <a:avLst/>
          </a:prstGeom>
        </p:spPr>
      </p:pic>
      <p:pic>
        <p:nvPicPr>
          <p:cNvPr id="27" name="Picture 26">
            <a:extLst>
              <a:ext uri="{FF2B5EF4-FFF2-40B4-BE49-F238E27FC236}">
                <a16:creationId xmlns:a16="http://schemas.microsoft.com/office/drawing/2014/main" id="{44116F8F-C9F1-4E24-A98B-09B7C44BF480}"/>
              </a:ext>
            </a:extLst>
          </p:cNvPr>
          <p:cNvPicPr>
            <a:picLocks noChangeAspect="1"/>
          </p:cNvPicPr>
          <p:nvPr/>
        </p:nvPicPr>
        <p:blipFill rotWithShape="1">
          <a:blip r:embed="rId14">
            <a:extLst>
              <a:ext uri="{28A0092B-C50C-407E-A947-70E740481C1C}">
                <a14:useLocalDpi xmlns:a14="http://schemas.microsoft.com/office/drawing/2010/main" val="0"/>
              </a:ext>
            </a:extLst>
          </a:blip>
          <a:srcRect l="9909" t="3025" r="13105" b="53139"/>
          <a:stretch/>
        </p:blipFill>
        <p:spPr>
          <a:xfrm>
            <a:off x="8034160" y="2624518"/>
            <a:ext cx="3832965" cy="1309482"/>
          </a:xfrm>
          <a:prstGeom prst="rect">
            <a:avLst/>
          </a:prstGeom>
        </p:spPr>
      </p:pic>
      <p:pic>
        <p:nvPicPr>
          <p:cNvPr id="29" name="Picture 28">
            <a:extLst>
              <a:ext uri="{FF2B5EF4-FFF2-40B4-BE49-F238E27FC236}">
                <a16:creationId xmlns:a16="http://schemas.microsoft.com/office/drawing/2014/main" id="{61D04BF2-C717-4940-A65F-4CBB97998729}"/>
              </a:ext>
            </a:extLst>
          </p:cNvPr>
          <p:cNvPicPr>
            <a:picLocks noChangeAspect="1"/>
          </p:cNvPicPr>
          <p:nvPr/>
        </p:nvPicPr>
        <p:blipFill rotWithShape="1">
          <a:blip r:embed="rId15">
            <a:extLst>
              <a:ext uri="{28A0092B-C50C-407E-A947-70E740481C1C}">
                <a14:useLocalDpi xmlns:a14="http://schemas.microsoft.com/office/drawing/2010/main" val="0"/>
              </a:ext>
            </a:extLst>
          </a:blip>
          <a:srcRect l="9772" t="2797" r="13105" b="52910"/>
          <a:stretch/>
        </p:blipFill>
        <p:spPr>
          <a:xfrm>
            <a:off x="8034157" y="3918093"/>
            <a:ext cx="3832967" cy="1320774"/>
          </a:xfrm>
          <a:prstGeom prst="rect">
            <a:avLst/>
          </a:prstGeom>
        </p:spPr>
      </p:pic>
      <p:pic>
        <p:nvPicPr>
          <p:cNvPr id="31" name="Picture 30">
            <a:extLst>
              <a:ext uri="{FF2B5EF4-FFF2-40B4-BE49-F238E27FC236}">
                <a16:creationId xmlns:a16="http://schemas.microsoft.com/office/drawing/2014/main" id="{EA1580F9-99D4-4AC4-873C-CCA4B0071591}"/>
              </a:ext>
            </a:extLst>
          </p:cNvPr>
          <p:cNvPicPr>
            <a:picLocks noChangeAspect="1"/>
          </p:cNvPicPr>
          <p:nvPr/>
        </p:nvPicPr>
        <p:blipFill rotWithShape="1">
          <a:blip r:embed="rId16">
            <a:extLst>
              <a:ext uri="{28A0092B-C50C-407E-A947-70E740481C1C}">
                <a14:useLocalDpi xmlns:a14="http://schemas.microsoft.com/office/drawing/2010/main" val="0"/>
              </a:ext>
            </a:extLst>
          </a:blip>
          <a:srcRect l="9772" t="2796" r="13105" b="53368"/>
          <a:stretch/>
        </p:blipFill>
        <p:spPr>
          <a:xfrm>
            <a:off x="8034155" y="5243361"/>
            <a:ext cx="3832968" cy="1307157"/>
          </a:xfrm>
          <a:prstGeom prst="rect">
            <a:avLst/>
          </a:prstGeom>
        </p:spPr>
      </p:pic>
    </p:spTree>
    <p:extLst>
      <p:ext uri="{BB962C8B-B14F-4D97-AF65-F5344CB8AC3E}">
        <p14:creationId xmlns:p14="http://schemas.microsoft.com/office/powerpoint/2010/main" val="223818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3537C2FE-4389-4E78-8778-7D2B7BF5B202}"/>
                  </a:ext>
                </a:extLst>
              </p:cNvPr>
              <p:cNvGraphicFramePr>
                <a:graphicFrameLocks noGrp="1"/>
              </p:cNvGraphicFramePr>
              <p:nvPr>
                <p:extLst>
                  <p:ext uri="{D42A27DB-BD31-4B8C-83A1-F6EECF244321}">
                    <p14:modId xmlns:p14="http://schemas.microsoft.com/office/powerpoint/2010/main" val="2566488523"/>
                  </p:ext>
                </p:extLst>
              </p:nvPr>
            </p:nvGraphicFramePr>
            <p:xfrm>
              <a:off x="2593395" y="906590"/>
              <a:ext cx="7410142" cy="4599940"/>
            </p:xfrm>
            <a:graphic>
              <a:graphicData uri="http://schemas.openxmlformats.org/drawingml/2006/table">
                <a:tbl>
                  <a:tblPr firstRow="1" firstCol="1" bandRow="1"/>
                  <a:tblGrid>
                    <a:gridCol w="656386">
                      <a:extLst>
                        <a:ext uri="{9D8B030D-6E8A-4147-A177-3AD203B41FA5}">
                          <a16:colId xmlns:a16="http://schemas.microsoft.com/office/drawing/2014/main" val="1469791135"/>
                        </a:ext>
                      </a:extLst>
                    </a:gridCol>
                    <a:gridCol w="563089">
                      <a:extLst>
                        <a:ext uri="{9D8B030D-6E8A-4147-A177-3AD203B41FA5}">
                          <a16:colId xmlns:a16="http://schemas.microsoft.com/office/drawing/2014/main" val="1326680272"/>
                        </a:ext>
                      </a:extLst>
                    </a:gridCol>
                    <a:gridCol w="563089">
                      <a:extLst>
                        <a:ext uri="{9D8B030D-6E8A-4147-A177-3AD203B41FA5}">
                          <a16:colId xmlns:a16="http://schemas.microsoft.com/office/drawing/2014/main" val="2271494755"/>
                        </a:ext>
                      </a:extLst>
                    </a:gridCol>
                    <a:gridCol w="562427">
                      <a:extLst>
                        <a:ext uri="{9D8B030D-6E8A-4147-A177-3AD203B41FA5}">
                          <a16:colId xmlns:a16="http://schemas.microsoft.com/office/drawing/2014/main" val="275002225"/>
                        </a:ext>
                      </a:extLst>
                    </a:gridCol>
                    <a:gridCol w="565073">
                      <a:extLst>
                        <a:ext uri="{9D8B030D-6E8A-4147-A177-3AD203B41FA5}">
                          <a16:colId xmlns:a16="http://schemas.microsoft.com/office/drawing/2014/main" val="193113528"/>
                        </a:ext>
                      </a:extLst>
                    </a:gridCol>
                    <a:gridCol w="549193">
                      <a:extLst>
                        <a:ext uri="{9D8B030D-6E8A-4147-A177-3AD203B41FA5}">
                          <a16:colId xmlns:a16="http://schemas.microsoft.com/office/drawing/2014/main" val="277912458"/>
                        </a:ext>
                      </a:extLst>
                    </a:gridCol>
                    <a:gridCol w="549193">
                      <a:extLst>
                        <a:ext uri="{9D8B030D-6E8A-4147-A177-3AD203B41FA5}">
                          <a16:colId xmlns:a16="http://schemas.microsoft.com/office/drawing/2014/main" val="2202957488"/>
                        </a:ext>
                      </a:extLst>
                    </a:gridCol>
                    <a:gridCol w="475085">
                      <a:extLst>
                        <a:ext uri="{9D8B030D-6E8A-4147-A177-3AD203B41FA5}">
                          <a16:colId xmlns:a16="http://schemas.microsoft.com/office/drawing/2014/main" val="3847765148"/>
                        </a:ext>
                      </a:extLst>
                    </a:gridCol>
                    <a:gridCol w="700718">
                      <a:extLst>
                        <a:ext uri="{9D8B030D-6E8A-4147-A177-3AD203B41FA5}">
                          <a16:colId xmlns:a16="http://schemas.microsoft.com/office/drawing/2014/main" val="2652838655"/>
                        </a:ext>
                      </a:extLst>
                    </a:gridCol>
                    <a:gridCol w="537284">
                      <a:extLst>
                        <a:ext uri="{9D8B030D-6E8A-4147-A177-3AD203B41FA5}">
                          <a16:colId xmlns:a16="http://schemas.microsoft.com/office/drawing/2014/main" val="2696280474"/>
                        </a:ext>
                      </a:extLst>
                    </a:gridCol>
                    <a:gridCol w="563089">
                      <a:extLst>
                        <a:ext uri="{9D8B030D-6E8A-4147-A177-3AD203B41FA5}">
                          <a16:colId xmlns:a16="http://schemas.microsoft.com/office/drawing/2014/main" val="2452265484"/>
                        </a:ext>
                      </a:extLst>
                    </a:gridCol>
                    <a:gridCol w="562427">
                      <a:extLst>
                        <a:ext uri="{9D8B030D-6E8A-4147-A177-3AD203B41FA5}">
                          <a16:colId xmlns:a16="http://schemas.microsoft.com/office/drawing/2014/main" val="2361912529"/>
                        </a:ext>
                      </a:extLst>
                    </a:gridCol>
                    <a:gridCol w="563089">
                      <a:extLst>
                        <a:ext uri="{9D8B030D-6E8A-4147-A177-3AD203B41FA5}">
                          <a16:colId xmlns:a16="http://schemas.microsoft.com/office/drawing/2014/main" val="1394721934"/>
                        </a:ext>
                      </a:extLst>
                    </a:gridCol>
                  </a:tblGrid>
                  <a:tr h="329245">
                    <a:tc>
                      <a:txBody>
                        <a:bodyPr/>
                        <a:lstStyle/>
                        <a:p>
                          <a:pPr algn="ctr">
                            <a:lnSpc>
                              <a:spcPct val="107000"/>
                            </a:lnSpc>
                            <a:spcAft>
                              <a:spcPts val="800"/>
                            </a:spcAft>
                          </a:pPr>
                          <a:r>
                            <a:rPr lang="en-US" sz="1200" b="1" i="1" dirty="0">
                              <a:effectLst/>
                              <a:latin typeface="Calibri" panose="020F0502020204030204" pitchFamily="34" charset="0"/>
                              <a:ea typeface="Malgun Gothic" panose="020B0503020000020004" pitchFamily="34" charset="-127"/>
                              <a:cs typeface="Times New Roman" panose="02020603050405020304" pitchFamily="18" charset="0"/>
                            </a:rPr>
                            <a:t>Metals</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b="1" i="1" dirty="0">
                              <a:effectLst/>
                              <a:latin typeface="Calibri" panose="020F0502020204030204" pitchFamily="34" charset="0"/>
                              <a:ea typeface="Malgun Gothic" panose="020B0503020000020004" pitchFamily="34" charset="-127"/>
                              <a:cs typeface="Times New Roman" panose="02020603050405020304" pitchFamily="18" charset="0"/>
                            </a:rPr>
                            <a:t>TM</a:t>
                          </a:r>
                          <a:r>
                            <a:rPr lang="en-US" sz="1200" b="1" i="1" baseline="-25000" dirty="0">
                              <a:effectLst/>
                              <a:latin typeface="Calibri" panose="020F0502020204030204" pitchFamily="34" charset="0"/>
                              <a:ea typeface="Malgun Gothic" panose="020B0503020000020004" pitchFamily="34" charset="-127"/>
                              <a:cs typeface="Times New Roman" panose="02020603050405020304" pitchFamily="18" charset="0"/>
                            </a:rPr>
                            <a:t>1</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b="1" i="1">
                              <a:effectLst/>
                              <a:latin typeface="Calibri" panose="020F0502020204030204" pitchFamily="34" charset="0"/>
                              <a:ea typeface="Malgun Gothic" panose="020B0503020000020004" pitchFamily="34" charset="-127"/>
                              <a:cs typeface="Times New Roman" panose="02020603050405020304" pitchFamily="18" charset="0"/>
                            </a:rPr>
                            <a:t>TM</a:t>
                          </a:r>
                          <a:r>
                            <a:rPr lang="en-US" sz="1200" b="1" i="1" baseline="-25000">
                              <a:effectLst/>
                              <a:latin typeface="Calibri" panose="020F0502020204030204" pitchFamily="34" charset="0"/>
                              <a:ea typeface="Malgun Gothic" panose="020B0503020000020004" pitchFamily="34" charset="-127"/>
                              <a:cs typeface="Times New Roman" panose="02020603050405020304" pitchFamily="18" charset="0"/>
                            </a:rPr>
                            <a:t>2</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b="1" i="1">
                              <a:effectLst/>
                              <a:latin typeface="Calibri" panose="020F0502020204030204" pitchFamily="34" charset="0"/>
                              <a:ea typeface="Malgun Gothic" panose="020B0503020000020004" pitchFamily="34" charset="-127"/>
                              <a:cs typeface="Times New Roman" panose="02020603050405020304" pitchFamily="18" charset="0"/>
                            </a:rPr>
                            <a:t>TM</a:t>
                          </a:r>
                          <a:r>
                            <a:rPr lang="en-US" sz="1200" b="1" i="1" baseline="-25000">
                              <a:effectLst/>
                              <a:latin typeface="Calibri" panose="020F0502020204030204" pitchFamily="34" charset="0"/>
                              <a:ea typeface="Malgun Gothic" panose="020B0503020000020004" pitchFamily="34" charset="-127"/>
                              <a:cs typeface="Times New Roman" panose="02020603050405020304" pitchFamily="18" charset="0"/>
                            </a:rPr>
                            <a:t>3</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b="1" i="1">
                              <a:effectLst/>
                              <a:latin typeface="Calibri" panose="020F0502020204030204" pitchFamily="34" charset="0"/>
                              <a:ea typeface="Malgun Gothic" panose="020B0503020000020004" pitchFamily="34" charset="-127"/>
                              <a:cs typeface="Times New Roman" panose="02020603050405020304" pitchFamily="18" charset="0"/>
                            </a:rPr>
                            <a:t>TM</a:t>
                          </a:r>
                          <a:r>
                            <a:rPr lang="en-US" sz="1200" b="1" i="1" baseline="-25000">
                              <a:effectLst/>
                              <a:latin typeface="Calibri" panose="020F0502020204030204" pitchFamily="34" charset="0"/>
                              <a:ea typeface="Malgun Gothic" panose="020B0503020000020004" pitchFamily="34" charset="-127"/>
                              <a:cs typeface="Times New Roman" panose="02020603050405020304" pitchFamily="18" charset="0"/>
                            </a:rPr>
                            <a:t>4</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14:m>
                            <m:oMathPara xmlns:m="http://schemas.openxmlformats.org/officeDocument/2006/math">
                              <m:oMathParaPr>
                                <m:jc m:val="centerGroup"/>
                              </m:oMathParaPr>
                              <m:oMath xmlns:m="http://schemas.openxmlformats.org/officeDocument/2006/math">
                                <m:r>
                                  <a:rPr lang="en-US" sz="1200" b="1" i="1">
                                    <a:effectLst/>
                                    <a:latin typeface="Cambria Math" panose="02040503050406030204" pitchFamily="18" charset="0"/>
                                    <a:ea typeface="Malgun Gothic" panose="020B0503020000020004" pitchFamily="34" charset="-127"/>
                                    <a:cs typeface="Times New Roman" panose="02020603050405020304" pitchFamily="18" charset="0"/>
                                  </a:rPr>
                                  <m:t>𝒂</m:t>
                                </m:r>
                                <m:r>
                                  <a:rPr lang="en-US" sz="1200" b="1" i="1">
                                    <a:effectLst/>
                                    <a:latin typeface="Cambria Math" panose="02040503050406030204" pitchFamily="18" charset="0"/>
                                    <a:ea typeface="Malgun Gothic" panose="020B0503020000020004" pitchFamily="34" charset="-127"/>
                                    <a:cs typeface="Times New Roman" panose="02020603050405020304" pitchFamily="18" charset="0"/>
                                  </a:rPr>
                                  <m:t>(Å)</m:t>
                                </m:r>
                              </m:oMath>
                            </m:oMathPara>
                          </a14:m>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14:m>
                            <m:oMathPara xmlns:m="http://schemas.openxmlformats.org/officeDocument/2006/math">
                              <m:oMathParaPr>
                                <m:jc m:val="centerGroup"/>
                              </m:oMathParaPr>
                              <m:oMath xmlns:m="http://schemas.openxmlformats.org/officeDocument/2006/math">
                                <m:r>
                                  <a:rPr lang="en-US" sz="1200" b="1" i="1">
                                    <a:effectLst/>
                                    <a:latin typeface="Cambria Math" panose="02040503050406030204" pitchFamily="18" charset="0"/>
                                    <a:ea typeface="Malgun Gothic" panose="020B0503020000020004" pitchFamily="34" charset="-127"/>
                                    <a:cs typeface="Times New Roman" panose="02020603050405020304" pitchFamily="18" charset="0"/>
                                  </a:rPr>
                                  <m:t>𝒃</m:t>
                                </m:r>
                                <m:r>
                                  <a:rPr lang="en-US" sz="1200" b="1" i="1">
                                    <a:effectLst/>
                                    <a:latin typeface="Cambria Math" panose="02040503050406030204" pitchFamily="18" charset="0"/>
                                    <a:ea typeface="Malgun Gothic" panose="020B0503020000020004" pitchFamily="34" charset="-127"/>
                                    <a:cs typeface="Times New Roman" panose="02020603050405020304" pitchFamily="18" charset="0"/>
                                  </a:rPr>
                                  <m:t>(Å)</m:t>
                                </m:r>
                              </m:oMath>
                            </m:oMathPara>
                          </a14:m>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b="1" i="1">
                              <a:effectLst/>
                              <a:latin typeface="Calibri" panose="020F0502020204030204" pitchFamily="34" charset="0"/>
                              <a:ea typeface="Malgun Gothic" panose="020B0503020000020004" pitchFamily="34" charset="-127"/>
                              <a:cs typeface="Times New Roman" panose="02020603050405020304" pitchFamily="18" charset="0"/>
                            </a:rPr>
                            <a:t>d</a:t>
                          </a:r>
                          <a:r>
                            <a:rPr lang="en-US" sz="1200" b="1" i="1" baseline="-25000">
                              <a:effectLst/>
                              <a:latin typeface="Calibri" panose="020F0502020204030204" pitchFamily="34" charset="0"/>
                              <a:ea typeface="Malgun Gothic" panose="020B0503020000020004" pitchFamily="34" charset="-127"/>
                              <a:cs typeface="Times New Roman" panose="02020603050405020304" pitchFamily="18" charset="0"/>
                            </a:rPr>
                            <a:t>TM-Re</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b="1" i="1">
                              <a:effectLst/>
                              <a:latin typeface="Calibri" panose="020F0502020204030204" pitchFamily="34" charset="0"/>
                              <a:ea typeface="Malgun Gothic" panose="020B0503020000020004" pitchFamily="34" charset="-127"/>
                              <a:cs typeface="Times New Roman" panose="02020603050405020304" pitchFamily="18" charset="0"/>
                            </a:rPr>
                            <a:t>d</a:t>
                          </a:r>
                          <a:r>
                            <a:rPr lang="en-US" sz="1200" b="1" i="1" baseline="-25000">
                              <a:effectLst/>
                              <a:latin typeface="Calibri" panose="020F0502020204030204" pitchFamily="34" charset="0"/>
                              <a:ea typeface="Malgun Gothic" panose="020B0503020000020004" pitchFamily="34" charset="-127"/>
                              <a:cs typeface="Times New Roman" panose="02020603050405020304" pitchFamily="18" charset="0"/>
                            </a:rPr>
                            <a:t>TM-S</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p>
                          <a:pPr algn="ctr">
                            <a:lnSpc>
                              <a:spcPct val="107000"/>
                            </a:lnSpc>
                            <a:spcAft>
                              <a:spcPts val="800"/>
                            </a:spcAft>
                          </a:pPr>
                          <a:r>
                            <a:rPr lang="en-US" sz="1200" b="1" i="1">
                              <a:effectLst/>
                              <a:latin typeface="Calibri" panose="020F0502020204030204" pitchFamily="34" charset="0"/>
                              <a:ea typeface="Malgun Gothic" panose="020B0503020000020004" pitchFamily="34" charset="-127"/>
                              <a:cs typeface="Times New Roman" panose="02020603050405020304" pitchFamily="18" charset="0"/>
                            </a:rPr>
                            <a:t>(average)</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b="1" i="1">
                              <a:effectLst/>
                              <a:latin typeface="Calibri" panose="020F0502020204030204" pitchFamily="34" charset="0"/>
                              <a:ea typeface="Malgun Gothic" panose="020B0503020000020004" pitchFamily="34" charset="-127"/>
                              <a:cs typeface="Times New Roman" panose="02020603050405020304" pitchFamily="18" charset="0"/>
                            </a:rPr>
                            <a:t>TM-S</a:t>
                          </a:r>
                          <a:r>
                            <a:rPr lang="en-US" sz="1200" b="1" i="1" baseline="-25000">
                              <a:effectLst/>
                              <a:latin typeface="Calibri" panose="020F0502020204030204" pitchFamily="34" charset="0"/>
                              <a:ea typeface="Malgun Gothic" panose="020B0503020000020004" pitchFamily="34" charset="-127"/>
                              <a:cs typeface="Times New Roman" panose="02020603050405020304" pitchFamily="18" charset="0"/>
                            </a:rPr>
                            <a:t>1</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b="1" i="1">
                              <a:effectLst/>
                              <a:latin typeface="Calibri" panose="020F0502020204030204" pitchFamily="34" charset="0"/>
                              <a:ea typeface="Malgun Gothic" panose="020B0503020000020004" pitchFamily="34" charset="-127"/>
                              <a:cs typeface="Times New Roman" panose="02020603050405020304" pitchFamily="18" charset="0"/>
                            </a:rPr>
                            <a:t>TM-S</a:t>
                          </a:r>
                          <a:r>
                            <a:rPr lang="en-US" sz="1200" b="1" i="1" baseline="-25000">
                              <a:effectLst/>
                              <a:latin typeface="Calibri" panose="020F0502020204030204" pitchFamily="34" charset="0"/>
                              <a:ea typeface="Malgun Gothic" panose="020B0503020000020004" pitchFamily="34" charset="-127"/>
                              <a:cs typeface="Times New Roman" panose="02020603050405020304" pitchFamily="18" charset="0"/>
                            </a:rPr>
                            <a:t>2</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b="1" i="1">
                              <a:effectLst/>
                              <a:latin typeface="Calibri" panose="020F0502020204030204" pitchFamily="34" charset="0"/>
                              <a:ea typeface="Malgun Gothic" panose="020B0503020000020004" pitchFamily="34" charset="-127"/>
                              <a:cs typeface="Times New Roman" panose="02020603050405020304" pitchFamily="18" charset="0"/>
                            </a:rPr>
                            <a:t>TM-S</a:t>
                          </a:r>
                          <a:r>
                            <a:rPr lang="en-US" sz="1200" b="1" i="1" baseline="-25000">
                              <a:effectLst/>
                              <a:latin typeface="Calibri" panose="020F0502020204030204" pitchFamily="34" charset="0"/>
                              <a:ea typeface="Malgun Gothic" panose="020B0503020000020004" pitchFamily="34" charset="-127"/>
                              <a:cs typeface="Times New Roman" panose="02020603050405020304" pitchFamily="18" charset="0"/>
                            </a:rPr>
                            <a:t>3</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b="1" i="1">
                              <a:effectLst/>
                              <a:latin typeface="Calibri" panose="020F0502020204030204" pitchFamily="34" charset="0"/>
                              <a:ea typeface="Malgun Gothic" panose="020B0503020000020004" pitchFamily="34" charset="-127"/>
                              <a:cs typeface="Times New Roman" panose="02020603050405020304" pitchFamily="18" charset="0"/>
                            </a:rPr>
                            <a:t>E</a:t>
                          </a:r>
                          <a:r>
                            <a:rPr lang="en-US" sz="1200" b="1" i="1" baseline="-25000">
                              <a:effectLst/>
                              <a:latin typeface="Calibri" panose="020F0502020204030204" pitchFamily="34" charset="0"/>
                              <a:ea typeface="Malgun Gothic" panose="020B0503020000020004" pitchFamily="34" charset="-127"/>
                              <a:cs typeface="Times New Roman" panose="02020603050405020304" pitchFamily="18" charset="0"/>
                            </a:rPr>
                            <a:t>b</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778131"/>
                      </a:ext>
                    </a:extLst>
                  </a:tr>
                  <a:tr h="182822">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Ti</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0.241</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0.277</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0.131</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0.000</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11.136</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13.154</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2.846</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2.370</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2.357</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2.347</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2.406</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-3.187</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945131574"/>
                      </a:ext>
                    </a:extLst>
                  </a:tr>
                  <a:tr h="182822">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V</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0.118</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0.224</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0.142</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0.000</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11.139</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13.143</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2.733</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2.316</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2.284</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2.317</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2.348</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-2.636</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9140307"/>
                      </a:ext>
                    </a:extLst>
                  </a:tr>
                  <a:tr h="182822">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Cr</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0.129</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0.433</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0.153</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0.000</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11.126</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13.147</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2.784</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2.344</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2.316</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2.347</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2.368</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-1.852</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3630123573"/>
                      </a:ext>
                    </a:extLst>
                  </a:tr>
                  <a:tr h="182822">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Mn</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0.058</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0.160</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0.045</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0.000</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11.124</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13.148</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2.748</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2.288</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2.314</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2.237</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2.312</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-1.606</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3500942"/>
                      </a:ext>
                    </a:extLst>
                  </a:tr>
                  <a:tr h="182822">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Fe</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0.000</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0.112</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0.040</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0.130</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11.108</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13.136</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2.441</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2.177</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2.196</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2.223</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2.113</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-2.506</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014492557"/>
                      </a:ext>
                    </a:extLst>
                  </a:tr>
                  <a:tr h="182822">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Co</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0.068</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0.138</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0.000</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0.013</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11.089</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13.141</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2.597</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2.145</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2.114</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2.193</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2.128</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-3.247</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9318021"/>
                      </a:ext>
                    </a:extLst>
                  </a:tr>
                  <a:tr h="182822">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Ni</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0.022</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0.122</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0.009</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0.000</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11.105</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13.129</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2.594</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2.157</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2.161</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2.155</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2.157</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-3.623</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58666073"/>
                      </a:ext>
                    </a:extLst>
                  </a:tr>
                  <a:tr h="182822">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Cu</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0.269</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0.491</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0.075</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0.000</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11.116</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13.138</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2.735</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2.270</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2.267</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2.277</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2.266</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-1.796</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061620"/>
                      </a:ext>
                    </a:extLst>
                  </a:tr>
                  <a:tr h="182822">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Zr</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0.349</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0.345</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0.088</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0.000</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11.137</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13.163</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2.964</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2.467</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2.445</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2.445</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2.510</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-3.696</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4037891031"/>
                      </a:ext>
                    </a:extLst>
                  </a:tr>
                  <a:tr h="182822">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Nb</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0.244</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0.402</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0.000</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0.073</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11.124</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13.155</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2.780</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2.336</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2.398</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2.329</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2.282</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-3.408</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0207652"/>
                      </a:ext>
                    </a:extLst>
                  </a:tr>
                  <a:tr h="182822">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Mo</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0.038</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0.296</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0.000</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0.110</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11.099</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13.159</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2.735</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2.284</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2.288</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2.299</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2.265</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-2.244</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2270895618"/>
                      </a:ext>
                    </a:extLst>
                  </a:tr>
                  <a:tr h="182822">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Ru</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0.058</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0.145</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0.000</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0.032</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11.094</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13.129</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2.751</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2.258</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2.221</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2.274</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2.279</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-3.910</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9380789"/>
                      </a:ext>
                    </a:extLst>
                  </a:tr>
                  <a:tr h="182822">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Rh</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0.053</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0.209</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0.000</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0.015</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11.092</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13.136</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2.746</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2.285</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2.246</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2.302</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2.305</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-3.725</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3891034907"/>
                      </a:ext>
                    </a:extLst>
                  </a:tr>
                  <a:tr h="182822">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Pd</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0.058</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0.173</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0.038</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0.000</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11.105</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13.122</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2.875</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2.385</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2.355</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2.383</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2.418</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-2.654</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843988"/>
                      </a:ext>
                    </a:extLst>
                  </a:tr>
                  <a:tr h="182822">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Ag</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0.147</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0.299</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0.013</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0.000</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11.112</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13.125</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3.362</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2.670</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2.585</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2.639</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2.785</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-0.966</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3606330161"/>
                      </a:ext>
                    </a:extLst>
                  </a:tr>
                  <a:tr h="182822">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Hf</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0.954</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0.311</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0.314</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0.000</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11.143</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13.210</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2.608</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2.426</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2.317</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2.490</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2.472</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-3.758</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02118113"/>
                      </a:ext>
                    </a:extLst>
                  </a:tr>
                  <a:tr h="182822">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Ta</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1.866</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0.000</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1.715</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1.485</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11.110</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13.132</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2.891</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2.319</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2.366</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2.329</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2.260</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-3.279</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2285197614"/>
                      </a:ext>
                    </a:extLst>
                  </a:tr>
                  <a:tr h="182822">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W</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0.000</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1.639</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1.716</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1.730</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11.156</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13.200</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2.225</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2.297</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2.330</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2.284</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2.279</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-4.535</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9980113"/>
                      </a:ext>
                    </a:extLst>
                  </a:tr>
                  <a:tr h="182822">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Re</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1.312</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0.000</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1.380</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1.534</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11.126</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13.125</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2.679</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2.240</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2.259</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2.266</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2.195</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-2.520</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2345348471"/>
                      </a:ext>
                    </a:extLst>
                  </a:tr>
                  <a:tr h="182822">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Os</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0.000</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0.059</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0.095</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0.214</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11.109</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13.137</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2.644</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2.249</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2.268</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2.286</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2.193</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-3.664</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45671234"/>
                      </a:ext>
                    </a:extLst>
                  </a:tr>
                  <a:tr h="182822">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Ir</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0.000</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0.316</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0.077</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0.092</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11.106</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13.145</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2.649</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2.259</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2.279</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2.309</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2.188</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-3.939</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3179329154"/>
                      </a:ext>
                    </a:extLst>
                  </a:tr>
                  <a:tr h="182822">
                    <a:tc>
                      <a:txBody>
                        <a:bodyPr/>
                        <a:lstStyle/>
                        <a:p>
                          <a:pP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Pt</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0.000</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0.278</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0.088</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0.046</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11.123</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13.170</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2.654</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2.391</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2.309</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2.683</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2.182</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200" dirty="0">
                              <a:effectLst/>
                              <a:latin typeface="Calibri" panose="020F0502020204030204" pitchFamily="34" charset="0"/>
                              <a:ea typeface="Malgun Gothic" panose="020B0503020000020004" pitchFamily="34" charset="-127"/>
                              <a:cs typeface="Times New Roman" panose="02020603050405020304" pitchFamily="18" charset="0"/>
                            </a:rPr>
                            <a:t>-3.283</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36771"/>
                      </a:ext>
                    </a:extLst>
                  </a:tr>
                </a:tbl>
              </a:graphicData>
            </a:graphic>
          </p:graphicFrame>
        </mc:Choice>
        <mc:Fallback xmlns="">
          <p:graphicFrame>
            <p:nvGraphicFramePr>
              <p:cNvPr id="6" name="Table 5">
                <a:extLst>
                  <a:ext uri="{FF2B5EF4-FFF2-40B4-BE49-F238E27FC236}">
                    <a16:creationId xmlns:a16="http://schemas.microsoft.com/office/drawing/2014/main" id="{3537C2FE-4389-4E78-8778-7D2B7BF5B202}"/>
                  </a:ext>
                </a:extLst>
              </p:cNvPr>
              <p:cNvGraphicFramePr>
                <a:graphicFrameLocks noGrp="1"/>
              </p:cNvGraphicFramePr>
              <p:nvPr>
                <p:extLst>
                  <p:ext uri="{D42A27DB-BD31-4B8C-83A1-F6EECF244321}">
                    <p14:modId xmlns:p14="http://schemas.microsoft.com/office/powerpoint/2010/main" val="2566488523"/>
                  </p:ext>
                </p:extLst>
              </p:nvPr>
            </p:nvGraphicFramePr>
            <p:xfrm>
              <a:off x="2593395" y="906590"/>
              <a:ext cx="7410142" cy="4599940"/>
            </p:xfrm>
            <a:graphic>
              <a:graphicData uri="http://schemas.openxmlformats.org/drawingml/2006/table">
                <a:tbl>
                  <a:tblPr firstRow="1" firstCol="1" bandRow="1"/>
                  <a:tblGrid>
                    <a:gridCol w="656386">
                      <a:extLst>
                        <a:ext uri="{9D8B030D-6E8A-4147-A177-3AD203B41FA5}">
                          <a16:colId xmlns:a16="http://schemas.microsoft.com/office/drawing/2014/main" val="1469791135"/>
                        </a:ext>
                      </a:extLst>
                    </a:gridCol>
                    <a:gridCol w="563089">
                      <a:extLst>
                        <a:ext uri="{9D8B030D-6E8A-4147-A177-3AD203B41FA5}">
                          <a16:colId xmlns:a16="http://schemas.microsoft.com/office/drawing/2014/main" val="1326680272"/>
                        </a:ext>
                      </a:extLst>
                    </a:gridCol>
                    <a:gridCol w="563089">
                      <a:extLst>
                        <a:ext uri="{9D8B030D-6E8A-4147-A177-3AD203B41FA5}">
                          <a16:colId xmlns:a16="http://schemas.microsoft.com/office/drawing/2014/main" val="2271494755"/>
                        </a:ext>
                      </a:extLst>
                    </a:gridCol>
                    <a:gridCol w="562427">
                      <a:extLst>
                        <a:ext uri="{9D8B030D-6E8A-4147-A177-3AD203B41FA5}">
                          <a16:colId xmlns:a16="http://schemas.microsoft.com/office/drawing/2014/main" val="275002225"/>
                        </a:ext>
                      </a:extLst>
                    </a:gridCol>
                    <a:gridCol w="565073">
                      <a:extLst>
                        <a:ext uri="{9D8B030D-6E8A-4147-A177-3AD203B41FA5}">
                          <a16:colId xmlns:a16="http://schemas.microsoft.com/office/drawing/2014/main" val="193113528"/>
                        </a:ext>
                      </a:extLst>
                    </a:gridCol>
                    <a:gridCol w="549193">
                      <a:extLst>
                        <a:ext uri="{9D8B030D-6E8A-4147-A177-3AD203B41FA5}">
                          <a16:colId xmlns:a16="http://schemas.microsoft.com/office/drawing/2014/main" val="277912458"/>
                        </a:ext>
                      </a:extLst>
                    </a:gridCol>
                    <a:gridCol w="549193">
                      <a:extLst>
                        <a:ext uri="{9D8B030D-6E8A-4147-A177-3AD203B41FA5}">
                          <a16:colId xmlns:a16="http://schemas.microsoft.com/office/drawing/2014/main" val="2202957488"/>
                        </a:ext>
                      </a:extLst>
                    </a:gridCol>
                    <a:gridCol w="475085">
                      <a:extLst>
                        <a:ext uri="{9D8B030D-6E8A-4147-A177-3AD203B41FA5}">
                          <a16:colId xmlns:a16="http://schemas.microsoft.com/office/drawing/2014/main" val="3847765148"/>
                        </a:ext>
                      </a:extLst>
                    </a:gridCol>
                    <a:gridCol w="700718">
                      <a:extLst>
                        <a:ext uri="{9D8B030D-6E8A-4147-A177-3AD203B41FA5}">
                          <a16:colId xmlns:a16="http://schemas.microsoft.com/office/drawing/2014/main" val="2652838655"/>
                        </a:ext>
                      </a:extLst>
                    </a:gridCol>
                    <a:gridCol w="537284">
                      <a:extLst>
                        <a:ext uri="{9D8B030D-6E8A-4147-A177-3AD203B41FA5}">
                          <a16:colId xmlns:a16="http://schemas.microsoft.com/office/drawing/2014/main" val="2696280474"/>
                        </a:ext>
                      </a:extLst>
                    </a:gridCol>
                    <a:gridCol w="563089">
                      <a:extLst>
                        <a:ext uri="{9D8B030D-6E8A-4147-A177-3AD203B41FA5}">
                          <a16:colId xmlns:a16="http://schemas.microsoft.com/office/drawing/2014/main" val="2452265484"/>
                        </a:ext>
                      </a:extLst>
                    </a:gridCol>
                    <a:gridCol w="562427">
                      <a:extLst>
                        <a:ext uri="{9D8B030D-6E8A-4147-A177-3AD203B41FA5}">
                          <a16:colId xmlns:a16="http://schemas.microsoft.com/office/drawing/2014/main" val="2361912529"/>
                        </a:ext>
                      </a:extLst>
                    </a:gridCol>
                    <a:gridCol w="563089">
                      <a:extLst>
                        <a:ext uri="{9D8B030D-6E8A-4147-A177-3AD203B41FA5}">
                          <a16:colId xmlns:a16="http://schemas.microsoft.com/office/drawing/2014/main" val="1394721934"/>
                        </a:ext>
                      </a:extLst>
                    </a:gridCol>
                  </a:tblGrid>
                  <a:tr h="484378">
                    <a:tc>
                      <a:txBody>
                        <a:bodyPr/>
                        <a:lstStyle/>
                        <a:p>
                          <a:pPr algn="ctr">
                            <a:lnSpc>
                              <a:spcPct val="107000"/>
                            </a:lnSpc>
                            <a:spcAft>
                              <a:spcPts val="800"/>
                            </a:spcAft>
                          </a:pPr>
                          <a:r>
                            <a:rPr lang="en-US" sz="1200" b="1" i="1" dirty="0">
                              <a:effectLst/>
                              <a:latin typeface="Calibri" panose="020F0502020204030204" pitchFamily="34" charset="0"/>
                              <a:ea typeface="Malgun Gothic" panose="020B0503020000020004" pitchFamily="34" charset="-127"/>
                              <a:cs typeface="Times New Roman" panose="02020603050405020304" pitchFamily="18" charset="0"/>
                            </a:rPr>
                            <a:t>Metals</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b="1" i="1" dirty="0">
                              <a:effectLst/>
                              <a:latin typeface="Calibri" panose="020F0502020204030204" pitchFamily="34" charset="0"/>
                              <a:ea typeface="Malgun Gothic" panose="020B0503020000020004" pitchFamily="34" charset="-127"/>
                              <a:cs typeface="Times New Roman" panose="02020603050405020304" pitchFamily="18" charset="0"/>
                            </a:rPr>
                            <a:t>TM</a:t>
                          </a:r>
                          <a:r>
                            <a:rPr lang="en-US" sz="1200" b="1" i="1" baseline="-25000" dirty="0">
                              <a:effectLst/>
                              <a:latin typeface="Calibri" panose="020F0502020204030204" pitchFamily="34" charset="0"/>
                              <a:ea typeface="Malgun Gothic" panose="020B0503020000020004" pitchFamily="34" charset="-127"/>
                              <a:cs typeface="Times New Roman" panose="02020603050405020304" pitchFamily="18" charset="0"/>
                            </a:rPr>
                            <a:t>1</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b="1" i="1">
                              <a:effectLst/>
                              <a:latin typeface="Calibri" panose="020F0502020204030204" pitchFamily="34" charset="0"/>
                              <a:ea typeface="Malgun Gothic" panose="020B0503020000020004" pitchFamily="34" charset="-127"/>
                              <a:cs typeface="Times New Roman" panose="02020603050405020304" pitchFamily="18" charset="0"/>
                            </a:rPr>
                            <a:t>TM</a:t>
                          </a:r>
                          <a:r>
                            <a:rPr lang="en-US" sz="1200" b="1" i="1" baseline="-25000">
                              <a:effectLst/>
                              <a:latin typeface="Calibri" panose="020F0502020204030204" pitchFamily="34" charset="0"/>
                              <a:ea typeface="Malgun Gothic" panose="020B0503020000020004" pitchFamily="34" charset="-127"/>
                              <a:cs typeface="Times New Roman" panose="02020603050405020304" pitchFamily="18" charset="0"/>
                            </a:rPr>
                            <a:t>2</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b="1" i="1">
                              <a:effectLst/>
                              <a:latin typeface="Calibri" panose="020F0502020204030204" pitchFamily="34" charset="0"/>
                              <a:ea typeface="Malgun Gothic" panose="020B0503020000020004" pitchFamily="34" charset="-127"/>
                              <a:cs typeface="Times New Roman" panose="02020603050405020304" pitchFamily="18" charset="0"/>
                            </a:rPr>
                            <a:t>TM</a:t>
                          </a:r>
                          <a:r>
                            <a:rPr lang="en-US" sz="1200" b="1" i="1" baseline="-25000">
                              <a:effectLst/>
                              <a:latin typeface="Calibri" panose="020F0502020204030204" pitchFamily="34" charset="0"/>
                              <a:ea typeface="Malgun Gothic" panose="020B0503020000020004" pitchFamily="34" charset="-127"/>
                              <a:cs typeface="Times New Roman" panose="02020603050405020304" pitchFamily="18" charset="0"/>
                            </a:rPr>
                            <a:t>3</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b="1" i="1">
                              <a:effectLst/>
                              <a:latin typeface="Calibri" panose="020F0502020204030204" pitchFamily="34" charset="0"/>
                              <a:ea typeface="Malgun Gothic" panose="020B0503020000020004" pitchFamily="34" charset="-127"/>
                              <a:cs typeface="Times New Roman" panose="02020603050405020304" pitchFamily="18" charset="0"/>
                            </a:rPr>
                            <a:t>TM</a:t>
                          </a:r>
                          <a:r>
                            <a:rPr lang="en-US" sz="1200" b="1" i="1" baseline="-25000">
                              <a:effectLst/>
                              <a:latin typeface="Calibri" panose="020F0502020204030204" pitchFamily="34" charset="0"/>
                              <a:ea typeface="Malgun Gothic" panose="020B0503020000020004" pitchFamily="34" charset="-127"/>
                              <a:cs typeface="Times New Roman" panose="02020603050405020304" pitchFamily="18" charset="0"/>
                            </a:rPr>
                            <a:t>4</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532222" t="-7500" r="-723333" b="-863750"/>
                          </a:stretch>
                        </a:blipFill>
                      </a:tcPr>
                    </a:tc>
                    <a:tc>
                      <a:txBody>
                        <a:bodyPr/>
                        <a:lstStyle/>
                        <a:p>
                          <a:endParaRPr lang="en-US"/>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632222" t="-7500" r="-623333" b="-863750"/>
                          </a:stretch>
                        </a:blipFill>
                      </a:tcPr>
                    </a:tc>
                    <a:tc>
                      <a:txBody>
                        <a:bodyPr/>
                        <a:lstStyle/>
                        <a:p>
                          <a:pPr algn="ctr">
                            <a:lnSpc>
                              <a:spcPct val="107000"/>
                            </a:lnSpc>
                            <a:spcAft>
                              <a:spcPts val="800"/>
                            </a:spcAft>
                          </a:pPr>
                          <a:r>
                            <a:rPr lang="en-US" sz="1200" b="1" i="1">
                              <a:effectLst/>
                              <a:latin typeface="Calibri" panose="020F0502020204030204" pitchFamily="34" charset="0"/>
                              <a:ea typeface="Malgun Gothic" panose="020B0503020000020004" pitchFamily="34" charset="-127"/>
                              <a:cs typeface="Times New Roman" panose="02020603050405020304" pitchFamily="18" charset="0"/>
                            </a:rPr>
                            <a:t>d</a:t>
                          </a:r>
                          <a:r>
                            <a:rPr lang="en-US" sz="1200" b="1" i="1" baseline="-25000">
                              <a:effectLst/>
                              <a:latin typeface="Calibri" panose="020F0502020204030204" pitchFamily="34" charset="0"/>
                              <a:ea typeface="Malgun Gothic" panose="020B0503020000020004" pitchFamily="34" charset="-127"/>
                              <a:cs typeface="Times New Roman" panose="02020603050405020304" pitchFamily="18" charset="0"/>
                            </a:rPr>
                            <a:t>TM-Re</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b="1" i="1">
                              <a:effectLst/>
                              <a:latin typeface="Calibri" panose="020F0502020204030204" pitchFamily="34" charset="0"/>
                              <a:ea typeface="Malgun Gothic" panose="020B0503020000020004" pitchFamily="34" charset="-127"/>
                              <a:cs typeface="Times New Roman" panose="02020603050405020304" pitchFamily="18" charset="0"/>
                            </a:rPr>
                            <a:t>d</a:t>
                          </a:r>
                          <a:r>
                            <a:rPr lang="en-US" sz="1200" b="1" i="1" baseline="-25000">
                              <a:effectLst/>
                              <a:latin typeface="Calibri" panose="020F0502020204030204" pitchFamily="34" charset="0"/>
                              <a:ea typeface="Malgun Gothic" panose="020B0503020000020004" pitchFamily="34" charset="-127"/>
                              <a:cs typeface="Times New Roman" panose="02020603050405020304" pitchFamily="18" charset="0"/>
                            </a:rPr>
                            <a:t>TM-S</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p>
                          <a:pPr algn="ctr">
                            <a:lnSpc>
                              <a:spcPct val="107000"/>
                            </a:lnSpc>
                            <a:spcAft>
                              <a:spcPts val="800"/>
                            </a:spcAft>
                          </a:pPr>
                          <a:r>
                            <a:rPr lang="en-US" sz="1200" b="1" i="1">
                              <a:effectLst/>
                              <a:latin typeface="Calibri" panose="020F0502020204030204" pitchFamily="34" charset="0"/>
                              <a:ea typeface="Malgun Gothic" panose="020B0503020000020004" pitchFamily="34" charset="-127"/>
                              <a:cs typeface="Times New Roman" panose="02020603050405020304" pitchFamily="18" charset="0"/>
                            </a:rPr>
                            <a:t>(average)</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b="1" i="1">
                              <a:effectLst/>
                              <a:latin typeface="Calibri" panose="020F0502020204030204" pitchFamily="34" charset="0"/>
                              <a:ea typeface="Malgun Gothic" panose="020B0503020000020004" pitchFamily="34" charset="-127"/>
                              <a:cs typeface="Times New Roman" panose="02020603050405020304" pitchFamily="18" charset="0"/>
                            </a:rPr>
                            <a:t>TM-S</a:t>
                          </a:r>
                          <a:r>
                            <a:rPr lang="en-US" sz="1200" b="1" i="1" baseline="-25000">
                              <a:effectLst/>
                              <a:latin typeface="Calibri" panose="020F0502020204030204" pitchFamily="34" charset="0"/>
                              <a:ea typeface="Malgun Gothic" panose="020B0503020000020004" pitchFamily="34" charset="-127"/>
                              <a:cs typeface="Times New Roman" panose="02020603050405020304" pitchFamily="18" charset="0"/>
                            </a:rPr>
                            <a:t>1</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b="1" i="1">
                              <a:effectLst/>
                              <a:latin typeface="Calibri" panose="020F0502020204030204" pitchFamily="34" charset="0"/>
                              <a:ea typeface="Malgun Gothic" panose="020B0503020000020004" pitchFamily="34" charset="-127"/>
                              <a:cs typeface="Times New Roman" panose="02020603050405020304" pitchFamily="18" charset="0"/>
                            </a:rPr>
                            <a:t>TM-S</a:t>
                          </a:r>
                          <a:r>
                            <a:rPr lang="en-US" sz="1200" b="1" i="1" baseline="-25000">
                              <a:effectLst/>
                              <a:latin typeface="Calibri" panose="020F0502020204030204" pitchFamily="34" charset="0"/>
                              <a:ea typeface="Malgun Gothic" panose="020B0503020000020004" pitchFamily="34" charset="-127"/>
                              <a:cs typeface="Times New Roman" panose="02020603050405020304" pitchFamily="18" charset="0"/>
                            </a:rPr>
                            <a:t>2</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b="1" i="1">
                              <a:effectLst/>
                              <a:latin typeface="Calibri" panose="020F0502020204030204" pitchFamily="34" charset="0"/>
                              <a:ea typeface="Malgun Gothic" panose="020B0503020000020004" pitchFamily="34" charset="-127"/>
                              <a:cs typeface="Times New Roman" panose="02020603050405020304" pitchFamily="18" charset="0"/>
                            </a:rPr>
                            <a:t>TM-S</a:t>
                          </a:r>
                          <a:r>
                            <a:rPr lang="en-US" sz="1200" b="1" i="1" baseline="-25000">
                              <a:effectLst/>
                              <a:latin typeface="Calibri" panose="020F0502020204030204" pitchFamily="34" charset="0"/>
                              <a:ea typeface="Malgun Gothic" panose="020B0503020000020004" pitchFamily="34" charset="-127"/>
                              <a:cs typeface="Times New Roman" panose="02020603050405020304" pitchFamily="18" charset="0"/>
                            </a:rPr>
                            <a:t>3</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b="1" i="1">
                              <a:effectLst/>
                              <a:latin typeface="Calibri" panose="020F0502020204030204" pitchFamily="34" charset="0"/>
                              <a:ea typeface="Malgun Gothic" panose="020B0503020000020004" pitchFamily="34" charset="-127"/>
                              <a:cs typeface="Times New Roman" panose="02020603050405020304" pitchFamily="18" charset="0"/>
                            </a:rPr>
                            <a:t>E</a:t>
                          </a:r>
                          <a:r>
                            <a:rPr lang="en-US" sz="1200" b="1" i="1" baseline="-25000">
                              <a:effectLst/>
                              <a:latin typeface="Calibri" panose="020F0502020204030204" pitchFamily="34" charset="0"/>
                              <a:ea typeface="Malgun Gothic" panose="020B0503020000020004" pitchFamily="34" charset="-127"/>
                              <a:cs typeface="Times New Roman" panose="02020603050405020304" pitchFamily="18" charset="0"/>
                            </a:rPr>
                            <a:t>b</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778131"/>
                      </a:ext>
                    </a:extLst>
                  </a:tr>
                  <a:tr h="187071">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Ti</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0.241</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0.277</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0.131</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0.000</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11.136</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13.154</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2.846</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2.370</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2.357</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2.347</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2.406</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-3.187</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945131574"/>
                      </a:ext>
                    </a:extLst>
                  </a:tr>
                  <a:tr h="187071">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V</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0.118</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0.224</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0.142</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0.000</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11.139</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13.143</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2.733</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2.316</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2.284</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2.317</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2.348</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-2.636</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9140307"/>
                      </a:ext>
                    </a:extLst>
                  </a:tr>
                  <a:tr h="187071">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Cr</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0.129</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0.433</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0.153</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0.000</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11.126</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13.147</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2.784</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2.344</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2.316</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2.347</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2.368</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-1.852</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3630123573"/>
                      </a:ext>
                    </a:extLst>
                  </a:tr>
                  <a:tr h="187071">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Mn</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0.058</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0.160</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0.045</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0.000</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11.124</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13.148</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2.748</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2.288</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2.314</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2.237</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2.312</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-1.606</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3500942"/>
                      </a:ext>
                    </a:extLst>
                  </a:tr>
                  <a:tr h="187071">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Fe</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0.000</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0.112</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0.040</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0.130</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11.108</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13.136</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2.441</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2.177</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2.196</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2.223</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2.113</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-2.506</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014492557"/>
                      </a:ext>
                    </a:extLst>
                  </a:tr>
                  <a:tr h="187071">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Co</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0.068</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0.138</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0.000</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0.013</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11.089</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13.141</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2.597</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2.145</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2.114</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2.193</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2.128</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-3.247</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9318021"/>
                      </a:ext>
                    </a:extLst>
                  </a:tr>
                  <a:tr h="187071">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Ni</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0.022</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0.122</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0.009</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0.000</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11.105</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13.129</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2.594</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2.157</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2.161</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2.155</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2.157</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-3.623</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58666073"/>
                      </a:ext>
                    </a:extLst>
                  </a:tr>
                  <a:tr h="187071">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Cu</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0.269</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0.491</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0.075</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0.000</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11.116</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13.138</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2.735</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2.270</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2.267</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2.277</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2.266</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-1.796</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061620"/>
                      </a:ext>
                    </a:extLst>
                  </a:tr>
                  <a:tr h="187071">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Zr</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0.349</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0.345</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0.088</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0.000</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11.137</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13.163</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2.964</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2.467</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2.445</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2.445</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2.510</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-3.696</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4037891031"/>
                      </a:ext>
                    </a:extLst>
                  </a:tr>
                  <a:tr h="187071">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Nb</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0.244</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0.402</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0.000</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0.073</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11.124</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13.155</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2.780</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2.336</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2.398</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2.329</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2.282</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-3.408</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0207652"/>
                      </a:ext>
                    </a:extLst>
                  </a:tr>
                  <a:tr h="187071">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Mo</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0.038</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0.296</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0.000</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0.110</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11.099</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13.159</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2.735</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2.284</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2.288</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2.299</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2.265</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-2.244</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2270895618"/>
                      </a:ext>
                    </a:extLst>
                  </a:tr>
                  <a:tr h="187071">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Ru</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0.058</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0.145</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0.000</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0.032</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11.094</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13.129</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2.751</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2.258</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2.221</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2.274</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2.279</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-3.910</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9380789"/>
                      </a:ext>
                    </a:extLst>
                  </a:tr>
                  <a:tr h="187071">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Rh</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0.053</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0.209</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0.000</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0.015</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11.092</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13.136</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2.746</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2.285</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2.246</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2.302</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2.305</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-3.725</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3891034907"/>
                      </a:ext>
                    </a:extLst>
                  </a:tr>
                  <a:tr h="187071">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Pd</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0.058</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0.173</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0.038</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0.000</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11.105</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13.122</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2.875</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2.385</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2.355</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2.383</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2.418</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-2.654</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843988"/>
                      </a:ext>
                    </a:extLst>
                  </a:tr>
                  <a:tr h="187071">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Ag</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0.147</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0.299</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0.013</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0.000</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11.112</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13.125</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3.362</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2.670</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2.585</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2.639</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2.785</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-0.966</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3606330161"/>
                      </a:ext>
                    </a:extLst>
                  </a:tr>
                  <a:tr h="187071">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Hf</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0.954</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0.311</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0.314</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0.000</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11.143</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13.210</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2.608</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2.426</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2.317</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2.490</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2.472</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-3.758</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02118113"/>
                      </a:ext>
                    </a:extLst>
                  </a:tr>
                  <a:tr h="187071">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Ta</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1.866</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0.000</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1.715</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1.485</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11.110</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13.132</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2.891</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2.319</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2.366</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2.329</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2.260</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-3.279</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2285197614"/>
                      </a:ext>
                    </a:extLst>
                  </a:tr>
                  <a:tr h="187071">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W</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0.000</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1.639</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1.716</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1.730</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11.156</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13.200</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2.225</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2.297</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2.330</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2.284</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2.279</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-4.535</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9980113"/>
                      </a:ext>
                    </a:extLst>
                  </a:tr>
                  <a:tr h="187071">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Re</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1.312</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0.000</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1.380</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1.534</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11.126</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13.125</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2.679</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2.240</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2.259</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2.266</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2.195</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-2.520</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2345348471"/>
                      </a:ext>
                    </a:extLst>
                  </a:tr>
                  <a:tr h="187071">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Os</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0.000</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0.059</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0.095</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0.214</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11.109</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13.137</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2.644</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2.249</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2.268</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2.286</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2.193</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-3.664</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45671234"/>
                      </a:ext>
                    </a:extLst>
                  </a:tr>
                  <a:tr h="187071">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Ir</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0.000</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0.316</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0.077</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0.092</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11.106</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13.145</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2.649</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2.259</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2.279</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2.309</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2.188</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2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-3.939</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3179329154"/>
                      </a:ext>
                    </a:extLst>
                  </a:tr>
                  <a:tr h="187071">
                    <a:tc>
                      <a:txBody>
                        <a:bodyPr/>
                        <a:lstStyle/>
                        <a:p>
                          <a:pP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Pt</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0.000</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0.278</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0.088</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0.046</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11.123</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13.170</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2.654</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2.391</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2.309</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2.683</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200">
                              <a:effectLst/>
                              <a:latin typeface="Calibri" panose="020F0502020204030204" pitchFamily="34" charset="0"/>
                              <a:ea typeface="Malgun Gothic" panose="020B0503020000020004" pitchFamily="34" charset="-127"/>
                              <a:cs typeface="Times New Roman" panose="02020603050405020304" pitchFamily="18" charset="0"/>
                            </a:rPr>
                            <a:t>2.182</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200" dirty="0">
                              <a:effectLst/>
                              <a:latin typeface="Calibri" panose="020F0502020204030204" pitchFamily="34" charset="0"/>
                              <a:ea typeface="Malgun Gothic" panose="020B0503020000020004" pitchFamily="34" charset="-127"/>
                              <a:cs typeface="Times New Roman" panose="02020603050405020304" pitchFamily="18" charset="0"/>
                            </a:rPr>
                            <a:t>-3.283</a:t>
                          </a:r>
                        </a:p>
                      </a:txBody>
                      <a:tcPr marL="35737" marR="357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36771"/>
                      </a:ext>
                    </a:extLst>
                  </a:tr>
                </a:tbl>
              </a:graphicData>
            </a:graphic>
          </p:graphicFrame>
        </mc:Fallback>
      </mc:AlternateContent>
      <p:sp>
        <p:nvSpPr>
          <p:cNvPr id="7" name="TextBox 6">
            <a:extLst>
              <a:ext uri="{FF2B5EF4-FFF2-40B4-BE49-F238E27FC236}">
                <a16:creationId xmlns:a16="http://schemas.microsoft.com/office/drawing/2014/main" id="{F59A16FB-ED97-45DA-8031-8298D0289FA7}"/>
              </a:ext>
            </a:extLst>
          </p:cNvPr>
          <p:cNvSpPr txBox="1"/>
          <p:nvPr/>
        </p:nvSpPr>
        <p:spPr>
          <a:xfrm>
            <a:off x="804672" y="6190488"/>
            <a:ext cx="1013034" cy="369332"/>
          </a:xfrm>
          <a:prstGeom prst="rect">
            <a:avLst/>
          </a:prstGeom>
          <a:noFill/>
        </p:spPr>
        <p:txBody>
          <a:bodyPr wrap="none" rtlCol="0">
            <a:spAutoFit/>
          </a:bodyPr>
          <a:lstStyle/>
          <a:p>
            <a:r>
              <a:rPr lang="en-US" dirty="0"/>
              <a:t>Table S1.</a:t>
            </a:r>
          </a:p>
        </p:txBody>
      </p:sp>
    </p:spTree>
    <p:extLst>
      <p:ext uri="{BB962C8B-B14F-4D97-AF65-F5344CB8AC3E}">
        <p14:creationId xmlns:p14="http://schemas.microsoft.com/office/powerpoint/2010/main" val="2013752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800CA1EB-8505-429F-B76A-28F01BD6899E}"/>
                  </a:ext>
                </a:extLst>
              </p:cNvPr>
              <p:cNvGraphicFramePr>
                <a:graphicFrameLocks noGrp="1"/>
              </p:cNvGraphicFramePr>
              <p:nvPr>
                <p:extLst>
                  <p:ext uri="{D42A27DB-BD31-4B8C-83A1-F6EECF244321}">
                    <p14:modId xmlns:p14="http://schemas.microsoft.com/office/powerpoint/2010/main" val="1358776492"/>
                  </p:ext>
                </p:extLst>
              </p:nvPr>
            </p:nvGraphicFramePr>
            <p:xfrm>
              <a:off x="3328417" y="1091279"/>
              <a:ext cx="5237415" cy="3208338"/>
            </p:xfrm>
            <a:graphic>
              <a:graphicData uri="http://schemas.openxmlformats.org/drawingml/2006/table">
                <a:tbl>
                  <a:tblPr firstRow="1" firstCol="1" bandRow="1"/>
                  <a:tblGrid>
                    <a:gridCol w="646345">
                      <a:extLst>
                        <a:ext uri="{9D8B030D-6E8A-4147-A177-3AD203B41FA5}">
                          <a16:colId xmlns:a16="http://schemas.microsoft.com/office/drawing/2014/main" val="719056495"/>
                        </a:ext>
                      </a:extLst>
                    </a:gridCol>
                    <a:gridCol w="646345">
                      <a:extLst>
                        <a:ext uri="{9D8B030D-6E8A-4147-A177-3AD203B41FA5}">
                          <a16:colId xmlns:a16="http://schemas.microsoft.com/office/drawing/2014/main" val="4102872598"/>
                        </a:ext>
                      </a:extLst>
                    </a:gridCol>
                    <a:gridCol w="646345">
                      <a:extLst>
                        <a:ext uri="{9D8B030D-6E8A-4147-A177-3AD203B41FA5}">
                          <a16:colId xmlns:a16="http://schemas.microsoft.com/office/drawing/2014/main" val="2919950315"/>
                        </a:ext>
                      </a:extLst>
                    </a:gridCol>
                    <a:gridCol w="713000">
                      <a:extLst>
                        <a:ext uri="{9D8B030D-6E8A-4147-A177-3AD203B41FA5}">
                          <a16:colId xmlns:a16="http://schemas.microsoft.com/office/drawing/2014/main" val="1404650097"/>
                        </a:ext>
                      </a:extLst>
                    </a:gridCol>
                    <a:gridCol w="646345">
                      <a:extLst>
                        <a:ext uri="{9D8B030D-6E8A-4147-A177-3AD203B41FA5}">
                          <a16:colId xmlns:a16="http://schemas.microsoft.com/office/drawing/2014/main" val="1170499382"/>
                        </a:ext>
                      </a:extLst>
                    </a:gridCol>
                    <a:gridCol w="646345">
                      <a:extLst>
                        <a:ext uri="{9D8B030D-6E8A-4147-A177-3AD203B41FA5}">
                          <a16:colId xmlns:a16="http://schemas.microsoft.com/office/drawing/2014/main" val="454804528"/>
                        </a:ext>
                      </a:extLst>
                    </a:gridCol>
                    <a:gridCol w="646345">
                      <a:extLst>
                        <a:ext uri="{9D8B030D-6E8A-4147-A177-3AD203B41FA5}">
                          <a16:colId xmlns:a16="http://schemas.microsoft.com/office/drawing/2014/main" val="1092363296"/>
                        </a:ext>
                      </a:extLst>
                    </a:gridCol>
                    <a:gridCol w="646345">
                      <a:extLst>
                        <a:ext uri="{9D8B030D-6E8A-4147-A177-3AD203B41FA5}">
                          <a16:colId xmlns:a16="http://schemas.microsoft.com/office/drawing/2014/main" val="2470980317"/>
                        </a:ext>
                      </a:extLst>
                    </a:gridCol>
                  </a:tblGrid>
                  <a:tr h="190500">
                    <a:tc>
                      <a:txBody>
                        <a:bodyPr/>
                        <a:lstStyle/>
                        <a:p>
                          <a:pPr algn="ctr">
                            <a:lnSpc>
                              <a:spcPct val="107000"/>
                            </a:lnSpc>
                            <a:spcAft>
                              <a:spcPts val="800"/>
                            </a:spcAft>
                          </a:pPr>
                          <a:r>
                            <a:rPr lang="en-US" sz="1100" b="1" i="1">
                              <a:effectLst/>
                              <a:latin typeface="Calibri" panose="020F0502020204030204" pitchFamily="34" charset="0"/>
                              <a:ea typeface="Malgun Gothic" panose="020B0503020000020004" pitchFamily="34" charset="-127"/>
                              <a:cs typeface="Times New Roman" panose="02020603050405020304" pitchFamily="18" charset="0"/>
                            </a:rPr>
                            <a:t>Metals</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14:m>
                            <m:oMathPara xmlns:m="http://schemas.openxmlformats.org/officeDocument/2006/math">
                              <m:oMathParaPr>
                                <m:jc m:val="centerGroup"/>
                              </m:oMathParaPr>
                              <m:oMath xmlns:m="http://schemas.openxmlformats.org/officeDocument/2006/math">
                                <m:r>
                                  <a:rPr lang="en-US" sz="1100" b="1" i="1">
                                    <a:effectLst/>
                                    <a:latin typeface="Cambria Math" panose="02040503050406030204" pitchFamily="18" charset="0"/>
                                    <a:ea typeface="Malgun Gothic" panose="020B0503020000020004" pitchFamily="34" charset="-127"/>
                                    <a:cs typeface="Times New Roman" panose="02020603050405020304" pitchFamily="18" charset="0"/>
                                  </a:rPr>
                                  <m:t>𝒂</m:t>
                                </m:r>
                                <m:r>
                                  <a:rPr lang="en-US" sz="1100" b="1" i="1">
                                    <a:effectLst/>
                                    <a:latin typeface="Cambria Math" panose="02040503050406030204" pitchFamily="18" charset="0"/>
                                    <a:ea typeface="Malgun Gothic" panose="020B0503020000020004" pitchFamily="34" charset="-127"/>
                                    <a:cs typeface="Times New Roman" panose="02020603050405020304" pitchFamily="18" charset="0"/>
                                  </a:rPr>
                                  <m:t>(Å)</m:t>
                                </m:r>
                              </m:oMath>
                            </m:oMathPara>
                          </a14:m>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14:m>
                            <m:oMathPara xmlns:m="http://schemas.openxmlformats.org/officeDocument/2006/math">
                              <m:oMathParaPr>
                                <m:jc m:val="centerGroup"/>
                              </m:oMathParaPr>
                              <m:oMath xmlns:m="http://schemas.openxmlformats.org/officeDocument/2006/math">
                                <m:r>
                                  <a:rPr lang="en-US" sz="1100" b="1" i="1">
                                    <a:effectLst/>
                                    <a:latin typeface="Cambria Math" panose="02040503050406030204" pitchFamily="18" charset="0"/>
                                    <a:ea typeface="Malgun Gothic" panose="020B0503020000020004" pitchFamily="34" charset="-127"/>
                                    <a:cs typeface="Times New Roman" panose="02020603050405020304" pitchFamily="18" charset="0"/>
                                  </a:rPr>
                                  <m:t>𝒃</m:t>
                                </m:r>
                                <m:r>
                                  <a:rPr lang="en-US" sz="1100" b="1" i="1">
                                    <a:effectLst/>
                                    <a:latin typeface="Cambria Math" panose="02040503050406030204" pitchFamily="18" charset="0"/>
                                    <a:ea typeface="Malgun Gothic" panose="020B0503020000020004" pitchFamily="34" charset="-127"/>
                                    <a:cs typeface="Times New Roman" panose="02020603050405020304" pitchFamily="18" charset="0"/>
                                  </a:rPr>
                                  <m:t>(Å)</m:t>
                                </m:r>
                              </m:oMath>
                            </m:oMathPara>
                          </a14:m>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b="1" i="1">
                              <a:effectLst/>
                              <a:latin typeface="Calibri" panose="020F0502020204030204" pitchFamily="34" charset="0"/>
                              <a:ea typeface="Malgun Gothic" panose="020B0503020000020004" pitchFamily="34" charset="-127"/>
                              <a:cs typeface="Times New Roman" panose="02020603050405020304" pitchFamily="18" charset="0"/>
                            </a:rPr>
                            <a:t>d</a:t>
                          </a:r>
                          <a:r>
                            <a:rPr lang="en-US" sz="1100" b="1" i="1" baseline="-25000">
                              <a:effectLst/>
                              <a:latin typeface="Calibri" panose="020F0502020204030204" pitchFamily="34" charset="0"/>
                              <a:ea typeface="Malgun Gothic" panose="020B0503020000020004" pitchFamily="34" charset="-127"/>
                              <a:cs typeface="Times New Roman" panose="02020603050405020304" pitchFamily="18" charset="0"/>
                            </a:rPr>
                            <a:t>TM-Re</a:t>
                          </a:r>
                          <a:r>
                            <a:rPr lang="en-US" sz="1100" b="1" i="1">
                              <a:effectLst/>
                              <a:latin typeface="Calibri" panose="020F0502020204030204" pitchFamily="34" charset="0"/>
                              <a:ea typeface="Malgun Gothic" panose="020B0503020000020004" pitchFamily="34" charset="-127"/>
                              <a:cs typeface="Times New Roman" panose="02020603050405020304" pitchFamily="18" charset="0"/>
                            </a:rPr>
                            <a:t> (average)</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b="1" i="1">
                              <a:effectLst/>
                              <a:latin typeface="Calibri" panose="020F0502020204030204" pitchFamily="34" charset="0"/>
                              <a:ea typeface="Malgun Gothic" panose="020B0503020000020004" pitchFamily="34" charset="-127"/>
                              <a:cs typeface="Times New Roman" panose="02020603050405020304" pitchFamily="18" charset="0"/>
                            </a:rPr>
                            <a:t>TM-Re</a:t>
                          </a:r>
                          <a:r>
                            <a:rPr lang="en-US" sz="1100" b="1" i="1" baseline="-25000">
                              <a:effectLst/>
                              <a:latin typeface="Calibri" panose="020F0502020204030204" pitchFamily="34" charset="0"/>
                              <a:ea typeface="Malgun Gothic" panose="020B0503020000020004" pitchFamily="34" charset="-127"/>
                              <a:cs typeface="Times New Roman" panose="02020603050405020304" pitchFamily="18" charset="0"/>
                            </a:rPr>
                            <a:t>1</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b="1" i="1">
                              <a:effectLst/>
                              <a:latin typeface="Calibri" panose="020F0502020204030204" pitchFamily="34" charset="0"/>
                              <a:ea typeface="Malgun Gothic" panose="020B0503020000020004" pitchFamily="34" charset="-127"/>
                              <a:cs typeface="Times New Roman" panose="02020603050405020304" pitchFamily="18" charset="0"/>
                            </a:rPr>
                            <a:t>TM-Re</a:t>
                          </a:r>
                          <a:r>
                            <a:rPr lang="en-US" sz="1100" b="1" i="1" baseline="-25000">
                              <a:effectLst/>
                              <a:latin typeface="Calibri" panose="020F0502020204030204" pitchFamily="34" charset="0"/>
                              <a:ea typeface="Malgun Gothic" panose="020B0503020000020004" pitchFamily="34" charset="-127"/>
                              <a:cs typeface="Times New Roman" panose="02020603050405020304" pitchFamily="18" charset="0"/>
                            </a:rPr>
                            <a:t>2</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b="1" i="1">
                              <a:effectLst/>
                              <a:latin typeface="Calibri" panose="020F0502020204030204" pitchFamily="34" charset="0"/>
                              <a:ea typeface="Malgun Gothic" panose="020B0503020000020004" pitchFamily="34" charset="-127"/>
                              <a:cs typeface="Times New Roman" panose="02020603050405020304" pitchFamily="18" charset="0"/>
                            </a:rPr>
                            <a:t>TM-Re</a:t>
                          </a:r>
                          <a:r>
                            <a:rPr lang="en-US" sz="1100" b="1" i="1" baseline="-25000">
                              <a:effectLst/>
                              <a:latin typeface="Calibri" panose="020F0502020204030204" pitchFamily="34" charset="0"/>
                              <a:ea typeface="Malgun Gothic" panose="020B0503020000020004" pitchFamily="34" charset="-127"/>
                              <a:cs typeface="Times New Roman" panose="02020603050405020304" pitchFamily="18" charset="0"/>
                            </a:rPr>
                            <a:t>3</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b="1" i="1">
                              <a:effectLst/>
                              <a:latin typeface="Calibri" panose="020F0502020204030204" pitchFamily="34" charset="0"/>
                              <a:ea typeface="Malgun Gothic" panose="020B0503020000020004" pitchFamily="34" charset="-127"/>
                              <a:cs typeface="Times New Roman" panose="02020603050405020304" pitchFamily="18" charset="0"/>
                            </a:rPr>
                            <a:t>E</a:t>
                          </a:r>
                          <a:r>
                            <a:rPr lang="en-US" sz="1100" b="1" i="1" baseline="-25000">
                              <a:effectLst/>
                              <a:latin typeface="Calibri" panose="020F0502020204030204" pitchFamily="34" charset="0"/>
                              <a:ea typeface="Malgun Gothic" panose="020B0503020000020004" pitchFamily="34" charset="-127"/>
                              <a:cs typeface="Times New Roman" panose="02020603050405020304" pitchFamily="18" charset="0"/>
                            </a:rPr>
                            <a:t>b</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400785"/>
                      </a:ext>
                    </a:extLst>
                  </a:tr>
                  <a:tr h="190500">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V</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11.124</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13.114</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2.519</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2.480</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2.421</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2.656</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-4.672</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3328395509"/>
                      </a:ext>
                    </a:extLst>
                  </a:tr>
                  <a:tr h="190500">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Cr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11.141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13.123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2.688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2.575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2.529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2.960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-3.122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5033280"/>
                      </a:ext>
                    </a:extLst>
                  </a:tr>
                  <a:tr h="190500">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Mn</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11.111</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dirty="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13.121</a:t>
                          </a:r>
                          <a:endParaRPr lang="en-US" sz="11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2.573</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2.526</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2.501</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2.691</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-3.629</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3696055423"/>
                      </a:ext>
                    </a:extLst>
                  </a:tr>
                  <a:tr h="190500">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Fe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11.105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13.103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2.511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2.462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2.430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2.642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-3.972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541744"/>
                      </a:ext>
                    </a:extLst>
                  </a:tr>
                  <a:tr h="190500">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Co</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11.097</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13.110</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2.490</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2.404</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2.416</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2.649</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-4.309</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310781286"/>
                      </a:ext>
                    </a:extLst>
                  </a:tr>
                  <a:tr h="190500">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Ni</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11.087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13.111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2.503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2.446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2.446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2.618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-4.644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5493538"/>
                      </a:ext>
                    </a:extLst>
                  </a:tr>
                  <a:tr h="190500">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Cu</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11.090</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13.114</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2.569</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2.535</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2.561</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2.612</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-3.017</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926047395"/>
                      </a:ext>
                    </a:extLst>
                  </a:tr>
                  <a:tr h="190500">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Mo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11.196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13.178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2.575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2.434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2.515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2.776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-4.127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9087958"/>
                      </a:ext>
                    </a:extLst>
                  </a:tr>
                  <a:tr h="190500">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Ru</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11.105</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13.109</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2.586</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2.541</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2.520</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2.696</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-5.369</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398214351"/>
                      </a:ext>
                    </a:extLst>
                  </a:tr>
                  <a:tr h="190500">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Rh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11.097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13.113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2.597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2.545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2.570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2.677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-5.105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87162369"/>
                      </a:ext>
                    </a:extLst>
                  </a:tr>
                  <a:tr h="190500">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Pd</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11.096</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13.116</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2.649</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2.624</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2.626</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2.697</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-4.028</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3902419232"/>
                      </a:ext>
                    </a:extLst>
                  </a:tr>
                  <a:tr h="190500">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Ag</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11.095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13.117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2.782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2.750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2.776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2.819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-2.166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0274958"/>
                      </a:ext>
                    </a:extLst>
                  </a:tr>
                  <a:tr h="190500">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Ta</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11.148</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13.136</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2.582</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2.557</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2.499</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2.689</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-7.059</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3358333198"/>
                      </a:ext>
                    </a:extLst>
                  </a:tr>
                  <a:tr h="190500">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W</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11.154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13.132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2.558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2.495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2.486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2.693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-5.761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70409466"/>
                      </a:ext>
                    </a:extLst>
                  </a:tr>
                  <a:tr h="190500">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Ir</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11.122</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13.125</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2.560</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2.482</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2.585</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2.612</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dirty="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-5.802</a:t>
                          </a:r>
                          <a:endParaRPr lang="en-US" sz="11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3805958192"/>
                      </a:ext>
                    </a:extLst>
                  </a:tr>
                </a:tbl>
              </a:graphicData>
            </a:graphic>
          </p:graphicFrame>
        </mc:Choice>
        <mc:Fallback xmlns="">
          <p:graphicFrame>
            <p:nvGraphicFramePr>
              <p:cNvPr id="5" name="Table 4">
                <a:extLst>
                  <a:ext uri="{FF2B5EF4-FFF2-40B4-BE49-F238E27FC236}">
                    <a16:creationId xmlns:a16="http://schemas.microsoft.com/office/drawing/2014/main" id="{800CA1EB-8505-429F-B76A-28F01BD6899E}"/>
                  </a:ext>
                </a:extLst>
              </p:cNvPr>
              <p:cNvGraphicFramePr>
                <a:graphicFrameLocks noGrp="1"/>
              </p:cNvGraphicFramePr>
              <p:nvPr>
                <p:extLst>
                  <p:ext uri="{D42A27DB-BD31-4B8C-83A1-F6EECF244321}">
                    <p14:modId xmlns:p14="http://schemas.microsoft.com/office/powerpoint/2010/main" val="1358776492"/>
                  </p:ext>
                </p:extLst>
              </p:nvPr>
            </p:nvGraphicFramePr>
            <p:xfrm>
              <a:off x="3328417" y="1091279"/>
              <a:ext cx="5237415" cy="3208338"/>
            </p:xfrm>
            <a:graphic>
              <a:graphicData uri="http://schemas.openxmlformats.org/drawingml/2006/table">
                <a:tbl>
                  <a:tblPr firstRow="1" firstCol="1" bandRow="1"/>
                  <a:tblGrid>
                    <a:gridCol w="646345">
                      <a:extLst>
                        <a:ext uri="{9D8B030D-6E8A-4147-A177-3AD203B41FA5}">
                          <a16:colId xmlns:a16="http://schemas.microsoft.com/office/drawing/2014/main" val="719056495"/>
                        </a:ext>
                      </a:extLst>
                    </a:gridCol>
                    <a:gridCol w="646345">
                      <a:extLst>
                        <a:ext uri="{9D8B030D-6E8A-4147-A177-3AD203B41FA5}">
                          <a16:colId xmlns:a16="http://schemas.microsoft.com/office/drawing/2014/main" val="4102872598"/>
                        </a:ext>
                      </a:extLst>
                    </a:gridCol>
                    <a:gridCol w="646345">
                      <a:extLst>
                        <a:ext uri="{9D8B030D-6E8A-4147-A177-3AD203B41FA5}">
                          <a16:colId xmlns:a16="http://schemas.microsoft.com/office/drawing/2014/main" val="2919950315"/>
                        </a:ext>
                      </a:extLst>
                    </a:gridCol>
                    <a:gridCol w="713000">
                      <a:extLst>
                        <a:ext uri="{9D8B030D-6E8A-4147-A177-3AD203B41FA5}">
                          <a16:colId xmlns:a16="http://schemas.microsoft.com/office/drawing/2014/main" val="1404650097"/>
                        </a:ext>
                      </a:extLst>
                    </a:gridCol>
                    <a:gridCol w="646345">
                      <a:extLst>
                        <a:ext uri="{9D8B030D-6E8A-4147-A177-3AD203B41FA5}">
                          <a16:colId xmlns:a16="http://schemas.microsoft.com/office/drawing/2014/main" val="1170499382"/>
                        </a:ext>
                      </a:extLst>
                    </a:gridCol>
                    <a:gridCol w="646345">
                      <a:extLst>
                        <a:ext uri="{9D8B030D-6E8A-4147-A177-3AD203B41FA5}">
                          <a16:colId xmlns:a16="http://schemas.microsoft.com/office/drawing/2014/main" val="454804528"/>
                        </a:ext>
                      </a:extLst>
                    </a:gridCol>
                    <a:gridCol w="646345">
                      <a:extLst>
                        <a:ext uri="{9D8B030D-6E8A-4147-A177-3AD203B41FA5}">
                          <a16:colId xmlns:a16="http://schemas.microsoft.com/office/drawing/2014/main" val="1092363296"/>
                        </a:ext>
                      </a:extLst>
                    </a:gridCol>
                    <a:gridCol w="646345">
                      <a:extLst>
                        <a:ext uri="{9D8B030D-6E8A-4147-A177-3AD203B41FA5}">
                          <a16:colId xmlns:a16="http://schemas.microsoft.com/office/drawing/2014/main" val="2470980317"/>
                        </a:ext>
                      </a:extLst>
                    </a:gridCol>
                  </a:tblGrid>
                  <a:tr h="350838">
                    <a:tc>
                      <a:txBody>
                        <a:bodyPr/>
                        <a:lstStyle/>
                        <a:p>
                          <a:pPr algn="ctr">
                            <a:lnSpc>
                              <a:spcPct val="107000"/>
                            </a:lnSpc>
                            <a:spcAft>
                              <a:spcPts val="800"/>
                            </a:spcAft>
                          </a:pPr>
                          <a:r>
                            <a:rPr lang="en-US" sz="1100" b="1" i="1">
                              <a:effectLst/>
                              <a:latin typeface="Calibri" panose="020F0502020204030204" pitchFamily="34" charset="0"/>
                              <a:ea typeface="Malgun Gothic" panose="020B0503020000020004" pitchFamily="34" charset="-127"/>
                              <a:cs typeface="Times New Roman" panose="02020603050405020304" pitchFamily="18" charset="0"/>
                            </a:rPr>
                            <a:t>Metals</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101887" t="-12069" r="-613208" b="-827586"/>
                          </a:stretch>
                        </a:blipFill>
                      </a:tcPr>
                    </a:tc>
                    <a:tc>
                      <a:txBody>
                        <a:bodyPr/>
                        <a:lstStyle/>
                        <a:p>
                          <a:endParaRPr lang="en-US"/>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201887" t="-12069" r="-513208" b="-827586"/>
                          </a:stretch>
                        </a:blipFill>
                      </a:tcPr>
                    </a:tc>
                    <a:tc>
                      <a:txBody>
                        <a:bodyPr/>
                        <a:lstStyle/>
                        <a:p>
                          <a:pPr algn="ctr">
                            <a:lnSpc>
                              <a:spcPct val="107000"/>
                            </a:lnSpc>
                            <a:spcAft>
                              <a:spcPts val="800"/>
                            </a:spcAft>
                          </a:pPr>
                          <a:r>
                            <a:rPr lang="en-US" sz="1100" b="1" i="1">
                              <a:effectLst/>
                              <a:latin typeface="Calibri" panose="020F0502020204030204" pitchFamily="34" charset="0"/>
                              <a:ea typeface="Malgun Gothic" panose="020B0503020000020004" pitchFamily="34" charset="-127"/>
                              <a:cs typeface="Times New Roman" panose="02020603050405020304" pitchFamily="18" charset="0"/>
                            </a:rPr>
                            <a:t>d</a:t>
                          </a:r>
                          <a:r>
                            <a:rPr lang="en-US" sz="1100" b="1" i="1" baseline="-25000">
                              <a:effectLst/>
                              <a:latin typeface="Calibri" panose="020F0502020204030204" pitchFamily="34" charset="0"/>
                              <a:ea typeface="Malgun Gothic" panose="020B0503020000020004" pitchFamily="34" charset="-127"/>
                              <a:cs typeface="Times New Roman" panose="02020603050405020304" pitchFamily="18" charset="0"/>
                            </a:rPr>
                            <a:t>TM-Re</a:t>
                          </a:r>
                          <a:r>
                            <a:rPr lang="en-US" sz="1100" b="1" i="1">
                              <a:effectLst/>
                              <a:latin typeface="Calibri" panose="020F0502020204030204" pitchFamily="34" charset="0"/>
                              <a:ea typeface="Malgun Gothic" panose="020B0503020000020004" pitchFamily="34" charset="-127"/>
                              <a:cs typeface="Times New Roman" panose="02020603050405020304" pitchFamily="18" charset="0"/>
                            </a:rPr>
                            <a:t> (average)</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b="1" i="1">
                              <a:effectLst/>
                              <a:latin typeface="Calibri" panose="020F0502020204030204" pitchFamily="34" charset="0"/>
                              <a:ea typeface="Malgun Gothic" panose="020B0503020000020004" pitchFamily="34" charset="-127"/>
                              <a:cs typeface="Times New Roman" panose="02020603050405020304" pitchFamily="18" charset="0"/>
                            </a:rPr>
                            <a:t>TM-Re</a:t>
                          </a:r>
                          <a:r>
                            <a:rPr lang="en-US" sz="1100" b="1" i="1" baseline="-25000">
                              <a:effectLst/>
                              <a:latin typeface="Calibri" panose="020F0502020204030204" pitchFamily="34" charset="0"/>
                              <a:ea typeface="Malgun Gothic" panose="020B0503020000020004" pitchFamily="34" charset="-127"/>
                              <a:cs typeface="Times New Roman" panose="02020603050405020304" pitchFamily="18" charset="0"/>
                            </a:rPr>
                            <a:t>1</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b="1" i="1">
                              <a:effectLst/>
                              <a:latin typeface="Calibri" panose="020F0502020204030204" pitchFamily="34" charset="0"/>
                              <a:ea typeface="Malgun Gothic" panose="020B0503020000020004" pitchFamily="34" charset="-127"/>
                              <a:cs typeface="Times New Roman" panose="02020603050405020304" pitchFamily="18" charset="0"/>
                            </a:rPr>
                            <a:t>TM-Re</a:t>
                          </a:r>
                          <a:r>
                            <a:rPr lang="en-US" sz="1100" b="1" i="1" baseline="-25000">
                              <a:effectLst/>
                              <a:latin typeface="Calibri" panose="020F0502020204030204" pitchFamily="34" charset="0"/>
                              <a:ea typeface="Malgun Gothic" panose="020B0503020000020004" pitchFamily="34" charset="-127"/>
                              <a:cs typeface="Times New Roman" panose="02020603050405020304" pitchFamily="18" charset="0"/>
                            </a:rPr>
                            <a:t>2</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b="1" i="1">
                              <a:effectLst/>
                              <a:latin typeface="Calibri" panose="020F0502020204030204" pitchFamily="34" charset="0"/>
                              <a:ea typeface="Malgun Gothic" panose="020B0503020000020004" pitchFamily="34" charset="-127"/>
                              <a:cs typeface="Times New Roman" panose="02020603050405020304" pitchFamily="18" charset="0"/>
                            </a:rPr>
                            <a:t>TM-Re</a:t>
                          </a:r>
                          <a:r>
                            <a:rPr lang="en-US" sz="1100" b="1" i="1" baseline="-25000">
                              <a:effectLst/>
                              <a:latin typeface="Calibri" panose="020F0502020204030204" pitchFamily="34" charset="0"/>
                              <a:ea typeface="Malgun Gothic" panose="020B0503020000020004" pitchFamily="34" charset="-127"/>
                              <a:cs typeface="Times New Roman" panose="02020603050405020304" pitchFamily="18" charset="0"/>
                            </a:rPr>
                            <a:t>3</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b="1" i="1">
                              <a:effectLst/>
                              <a:latin typeface="Calibri" panose="020F0502020204030204" pitchFamily="34" charset="0"/>
                              <a:ea typeface="Malgun Gothic" panose="020B0503020000020004" pitchFamily="34" charset="-127"/>
                              <a:cs typeface="Times New Roman" panose="02020603050405020304" pitchFamily="18" charset="0"/>
                            </a:rPr>
                            <a:t>E</a:t>
                          </a:r>
                          <a:r>
                            <a:rPr lang="en-US" sz="1100" b="1" i="1" baseline="-25000">
                              <a:effectLst/>
                              <a:latin typeface="Calibri" panose="020F0502020204030204" pitchFamily="34" charset="0"/>
                              <a:ea typeface="Malgun Gothic" panose="020B0503020000020004" pitchFamily="34" charset="-127"/>
                              <a:cs typeface="Times New Roman" panose="02020603050405020304" pitchFamily="18" charset="0"/>
                            </a:rPr>
                            <a:t>b</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400785"/>
                      </a:ext>
                    </a:extLst>
                  </a:tr>
                  <a:tr h="190500">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V</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11.124</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13.114</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2.519</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2.480</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2.421</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2.656</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-4.672</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3328395509"/>
                      </a:ext>
                    </a:extLst>
                  </a:tr>
                  <a:tr h="190500">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Cr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11.141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13.123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2.688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2.575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2.529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2.960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-3.122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5033280"/>
                      </a:ext>
                    </a:extLst>
                  </a:tr>
                  <a:tr h="190500">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Mn</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11.111</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dirty="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13.121</a:t>
                          </a:r>
                          <a:endParaRPr lang="en-US" sz="11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2.573</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2.526</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2.501</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2.691</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-3.629</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3696055423"/>
                      </a:ext>
                    </a:extLst>
                  </a:tr>
                  <a:tr h="190500">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Fe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11.105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13.103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2.511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2.462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2.430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2.642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-3.972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541744"/>
                      </a:ext>
                    </a:extLst>
                  </a:tr>
                  <a:tr h="190500">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Co</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11.097</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13.110</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2.490</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2.404</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2.416</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2.649</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-4.309</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310781286"/>
                      </a:ext>
                    </a:extLst>
                  </a:tr>
                  <a:tr h="190500">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Ni</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11.087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13.111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2.503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2.446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2.446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2.618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-4.644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5493538"/>
                      </a:ext>
                    </a:extLst>
                  </a:tr>
                  <a:tr h="190500">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Cu</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11.090</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13.114</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2.569</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2.535</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2.561</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2.612</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-3.017</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926047395"/>
                      </a:ext>
                    </a:extLst>
                  </a:tr>
                  <a:tr h="190500">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Mo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11.196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13.178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2.575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2.434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2.515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2.776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-4.127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9087958"/>
                      </a:ext>
                    </a:extLst>
                  </a:tr>
                  <a:tr h="190500">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Ru</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11.105</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13.109</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2.586</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2.541</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2.520</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2.696</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-5.369</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398214351"/>
                      </a:ext>
                    </a:extLst>
                  </a:tr>
                  <a:tr h="190500">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Rh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11.097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13.113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2.597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2.545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2.570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2.677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-5.105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87162369"/>
                      </a:ext>
                    </a:extLst>
                  </a:tr>
                  <a:tr h="190500">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Pd</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11.096</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13.116</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2.649</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2.624</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2.626</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2.697</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-4.028</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3902419232"/>
                      </a:ext>
                    </a:extLst>
                  </a:tr>
                  <a:tr h="190500">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Ag</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11.095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13.117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2.782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2.750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2.776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2.819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-2.166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0274958"/>
                      </a:ext>
                    </a:extLst>
                  </a:tr>
                  <a:tr h="190500">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Ta</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11.148</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13.136</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2.582</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2.557</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2.499</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2.689</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-7.059</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3358333198"/>
                      </a:ext>
                    </a:extLst>
                  </a:tr>
                  <a:tr h="190500">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W</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11.154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13.132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2.558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2.495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2.486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2.693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100">
                              <a:effectLst/>
                              <a:latin typeface="Calibri" panose="020F0502020204030204" pitchFamily="34" charset="0"/>
                              <a:ea typeface="Malgun Gothic" panose="020B0503020000020004" pitchFamily="34" charset="-127"/>
                              <a:cs typeface="Times New Roman" panose="02020603050405020304" pitchFamily="18" charset="0"/>
                            </a:rPr>
                            <a:t>-5.761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70409466"/>
                      </a:ext>
                    </a:extLst>
                  </a:tr>
                  <a:tr h="190500">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Ir</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11.122</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13.125</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2.560</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2.482</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2.585</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2.612</a:t>
                          </a:r>
                          <a:endParaRPr lang="en-US" sz="1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800"/>
                            </a:spcAft>
                          </a:pPr>
                          <a:r>
                            <a:rPr lang="en-US" sz="1100" dirty="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-5.802</a:t>
                          </a:r>
                          <a:endParaRPr lang="en-US" sz="11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3805958192"/>
                      </a:ext>
                    </a:extLst>
                  </a:tr>
                </a:tbl>
              </a:graphicData>
            </a:graphic>
          </p:graphicFrame>
        </mc:Fallback>
      </mc:AlternateContent>
      <p:sp>
        <p:nvSpPr>
          <p:cNvPr id="6" name="TextBox 5">
            <a:extLst>
              <a:ext uri="{FF2B5EF4-FFF2-40B4-BE49-F238E27FC236}">
                <a16:creationId xmlns:a16="http://schemas.microsoft.com/office/drawing/2014/main" id="{AD8F4959-8D97-4376-BADC-A56532497DCD}"/>
              </a:ext>
            </a:extLst>
          </p:cNvPr>
          <p:cNvSpPr txBox="1"/>
          <p:nvPr/>
        </p:nvSpPr>
        <p:spPr>
          <a:xfrm>
            <a:off x="1627632" y="4727448"/>
            <a:ext cx="1013034" cy="369332"/>
          </a:xfrm>
          <a:prstGeom prst="rect">
            <a:avLst/>
          </a:prstGeom>
          <a:noFill/>
        </p:spPr>
        <p:txBody>
          <a:bodyPr wrap="none" rtlCol="0">
            <a:spAutoFit/>
          </a:bodyPr>
          <a:lstStyle/>
          <a:p>
            <a:r>
              <a:rPr lang="en-US" dirty="0"/>
              <a:t>Table S2.</a:t>
            </a:r>
          </a:p>
        </p:txBody>
      </p:sp>
    </p:spTree>
    <p:extLst>
      <p:ext uri="{BB962C8B-B14F-4D97-AF65-F5344CB8AC3E}">
        <p14:creationId xmlns:p14="http://schemas.microsoft.com/office/powerpoint/2010/main" val="30217445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spPr>
      <a:bodyPr/>
      <a:lstStyle/>
      <a: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3692</TotalTime>
  <Words>771</Words>
  <Application>Microsoft Office PowerPoint</Application>
  <PresentationFormat>Widescreen</PresentationFormat>
  <Paragraphs>432</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Calibri Light</vt:lpstr>
      <vt:lpstr>Cambria Math</vt:lpstr>
      <vt:lpstr>Tahoma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Bui Viet</dc:creator>
  <cp:lastModifiedBy>Ho Thi Ho</cp:lastModifiedBy>
  <cp:revision>97</cp:revision>
  <dcterms:created xsi:type="dcterms:W3CDTF">2021-05-08T20:56:25Z</dcterms:created>
  <dcterms:modified xsi:type="dcterms:W3CDTF">2021-11-06T15:13:14Z</dcterms:modified>
</cp:coreProperties>
</file>